
<file path=[Content_Types].xml><?xml version="1.0" encoding="utf-8"?>
<Types xmlns="http://schemas.openxmlformats.org/package/2006/content-types">
  <Default Extension="emf" ContentType="image/x-em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 id="2147483660" r:id="rId2"/>
  </p:sldMasterIdLst>
  <p:notesMasterIdLst>
    <p:notesMasterId r:id="rId38"/>
  </p:notesMasterIdLst>
  <p:handoutMasterIdLst>
    <p:handoutMasterId r:id="rId39"/>
  </p:handoutMasterIdLst>
  <p:sldIdLst>
    <p:sldId id="341" r:id="rId3"/>
    <p:sldId id="307" r:id="rId4"/>
    <p:sldId id="337" r:id="rId5"/>
    <p:sldId id="308" r:id="rId6"/>
    <p:sldId id="339" r:id="rId7"/>
    <p:sldId id="311" r:id="rId8"/>
    <p:sldId id="312" r:id="rId9"/>
    <p:sldId id="313" r:id="rId10"/>
    <p:sldId id="314" r:id="rId11"/>
    <p:sldId id="315" r:id="rId12"/>
    <p:sldId id="316" r:id="rId13"/>
    <p:sldId id="317" r:id="rId14"/>
    <p:sldId id="318" r:id="rId15"/>
    <p:sldId id="319" r:id="rId16"/>
    <p:sldId id="320" r:id="rId17"/>
    <p:sldId id="321" r:id="rId18"/>
    <p:sldId id="322" r:id="rId19"/>
    <p:sldId id="323" r:id="rId20"/>
    <p:sldId id="324" r:id="rId21"/>
    <p:sldId id="325" r:id="rId22"/>
    <p:sldId id="326" r:id="rId23"/>
    <p:sldId id="327" r:id="rId24"/>
    <p:sldId id="328" r:id="rId25"/>
    <p:sldId id="329" r:id="rId26"/>
    <p:sldId id="330" r:id="rId27"/>
    <p:sldId id="331" r:id="rId28"/>
    <p:sldId id="332" r:id="rId29"/>
    <p:sldId id="333" r:id="rId30"/>
    <p:sldId id="338" r:id="rId31"/>
    <p:sldId id="343" r:id="rId32"/>
    <p:sldId id="342" r:id="rId33"/>
    <p:sldId id="334" r:id="rId34"/>
    <p:sldId id="335" r:id="rId35"/>
    <p:sldId id="336" r:id="rId36"/>
    <p:sldId id="305" r:id="rId37"/>
  </p:sldIdLst>
  <p:sldSz cx="9144000" cy="6858000" type="screen4x3"/>
  <p:notesSz cx="6858000" cy="9144000"/>
  <p:defaultTex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9535" autoAdjust="0"/>
    <p:restoredTop sz="94363" autoAdjust="0"/>
  </p:normalViewPr>
  <p:slideViewPr>
    <p:cSldViewPr snapToGrid="0" snapToObjects="1">
      <p:cViewPr varScale="1">
        <p:scale>
          <a:sx n="116" d="100"/>
          <a:sy n="116" d="100"/>
        </p:scale>
        <p:origin x="200" y="1128"/>
      </p:cViewPr>
      <p:guideLst>
        <p:guide orient="horz" pos="2160"/>
        <p:guide pos="2880"/>
      </p:guideLst>
    </p:cSldViewPr>
  </p:slideViewPr>
  <p:outlineViewPr>
    <p:cViewPr>
      <p:scale>
        <a:sx n="33" d="100"/>
        <a:sy n="33" d="100"/>
      </p:scale>
      <p:origin x="0" y="-1956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handoutMaster" Target="handoutMasters/handoutMaster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tableStyles" Target="tableStyle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6" name="Header Placeholder 1"/>
          <p:cNvSpPr>
            <a:spLocks noGrp="1"/>
          </p:cNvSpPr>
          <p:nvPr>
            <p:ph type="hdr" sz="quarter"/>
          </p:nvPr>
        </p:nvSpPr>
        <p:spPr bwMode="auto">
          <a:xfrm>
            <a:off x="0" y="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defRPr sz="1200"/>
            </a:lvl1pPr>
          </a:lstStyle>
          <a:p>
            <a:endParaRPr lang="en-US" altLang="en-US"/>
          </a:p>
        </p:txBody>
      </p:sp>
      <p:sp>
        <p:nvSpPr>
          <p:cNvPr id="16387" name="Date Placeholder 2"/>
          <p:cNvSpPr>
            <a:spLocks noGrp="1"/>
          </p:cNvSpPr>
          <p:nvPr>
            <p:ph type="dt" sz="quarter" idx="1"/>
          </p:nvPr>
        </p:nvSpPr>
        <p:spPr bwMode="auto">
          <a:xfrm>
            <a:off x="3884613" y="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r" eaLnBrk="1" hangingPunct="1">
              <a:defRPr sz="1200"/>
            </a:lvl1pPr>
          </a:lstStyle>
          <a:p>
            <a:fld id="{BC1D81E9-99C9-4869-B9B5-F8AB712E9705}" type="datetimeFigureOut">
              <a:rPr lang="en-US" altLang="en-US"/>
              <a:pPr/>
              <a:t>10/21/20</a:t>
            </a:fld>
            <a:endParaRPr lang="en-US" altLang="en-US"/>
          </a:p>
        </p:txBody>
      </p:sp>
      <p:sp>
        <p:nvSpPr>
          <p:cNvPr id="16388" name="Footer Placeholder 3"/>
          <p:cNvSpPr>
            <a:spLocks noGrp="1"/>
          </p:cNvSpPr>
          <p:nvPr>
            <p:ph type="ftr" sz="quarter" idx="2"/>
          </p:nvPr>
        </p:nvSpPr>
        <p:spPr bwMode="auto">
          <a:xfrm>
            <a:off x="0"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lvl1pPr eaLnBrk="1" hangingPunct="1">
              <a:defRPr sz="1200"/>
            </a:lvl1pPr>
          </a:lstStyle>
          <a:p>
            <a:endParaRPr lang="en-US" altLang="en-US"/>
          </a:p>
        </p:txBody>
      </p:sp>
      <p:sp>
        <p:nvSpPr>
          <p:cNvPr id="16389" name="Slide Number Placeholder 4"/>
          <p:cNvSpPr>
            <a:spLocks noGrp="1"/>
          </p:cNvSpPr>
          <p:nvPr>
            <p:ph type="sldNum" sz="quarter" idx="3"/>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lvl1pPr algn="r" eaLnBrk="1" hangingPunct="1">
              <a:defRPr sz="1200"/>
            </a:lvl1pPr>
          </a:lstStyle>
          <a:p>
            <a:fld id="{6C74D2AC-EF4E-4A98-8626-87CC28566D2A}" type="slidenum">
              <a:rPr lang="en-US" altLang="en-US"/>
              <a:pPr/>
              <a:t>‹#›</a:t>
            </a:fld>
            <a:endParaRPr lang="en-US"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62" name="Shape 3"/>
          <p:cNvSpPr txBox="1">
            <a:spLocks noGrp="1"/>
          </p:cNvSpPr>
          <p:nvPr>
            <p:ph type="hdr" idx="2"/>
          </p:nvPr>
        </p:nvSpPr>
        <p:spPr bwMode="auto">
          <a:xfrm>
            <a:off x="0" y="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lvl1pPr eaLnBrk="1" hangingPunct="1">
              <a:defRPr sz="1200"/>
            </a:lvl1pPr>
          </a:lstStyle>
          <a:p>
            <a:endParaRPr lang="en-US" altLang="en-US"/>
          </a:p>
        </p:txBody>
      </p:sp>
      <p:sp>
        <p:nvSpPr>
          <p:cNvPr id="15363" name="Shape 4"/>
          <p:cNvSpPr txBox="1">
            <a:spLocks noGrp="1"/>
          </p:cNvSpPr>
          <p:nvPr>
            <p:ph type="dt" idx="10"/>
          </p:nvPr>
        </p:nvSpPr>
        <p:spPr bwMode="auto">
          <a:xfrm>
            <a:off x="3884613" y="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lvl1pPr algn="r" eaLnBrk="1" hangingPunct="1">
              <a:defRPr sz="1200"/>
            </a:lvl1pPr>
          </a:lstStyle>
          <a:p>
            <a:endParaRPr lang="en-US" altLang="en-US"/>
          </a:p>
        </p:txBody>
      </p:sp>
      <p:sp>
        <p:nvSpPr>
          <p:cNvPr id="15364" name="Shape 5"/>
          <p:cNvSpPr>
            <a:spLocks noGrp="1" noRot="1" noChangeAspect="1"/>
          </p:cNvSpPr>
          <p:nvPr>
            <p:ph type="sldImg" idx="3"/>
          </p:nvPr>
        </p:nvSpPr>
        <p:spPr bwMode="auto">
          <a:xfrm>
            <a:off x="1143000" y="685800"/>
            <a:ext cx="4572000" cy="3429000"/>
          </a:xfrm>
          <a:custGeom>
            <a:avLst/>
            <a:gdLst>
              <a:gd name="T0" fmla="*/ 0 w 120000"/>
              <a:gd name="T1" fmla="*/ 0 h 120000"/>
              <a:gd name="T2" fmla="*/ 120000 w 120000"/>
              <a:gd name="T3" fmla="*/ 0 h 120000"/>
              <a:gd name="T4" fmla="*/ 120000 w 120000"/>
              <a:gd name="T5" fmla="*/ 120000 h 120000"/>
              <a:gd name="T6" fmla="*/ 0 w 120000"/>
              <a:gd name="T7" fmla="*/ 120000 h 120000"/>
              <a:gd name="T8" fmla="*/ 0 w 120000"/>
              <a:gd name="T9" fmla="*/ 0 h 120000"/>
              <a:gd name="T10" fmla="*/ 0 w 120000"/>
              <a:gd name="T11" fmla="*/ 0 h 120000"/>
              <a:gd name="T12" fmla="*/ 120000 w 120000"/>
              <a:gd name="T13" fmla="*/ 120000 h 120000"/>
            </a:gdLst>
            <a:ahLst/>
            <a:cxnLst>
              <a:cxn ang="0">
                <a:pos x="T0" y="T1"/>
              </a:cxn>
              <a:cxn ang="0">
                <a:pos x="T2" y="T3"/>
              </a:cxn>
              <a:cxn ang="0">
                <a:pos x="T4" y="T5"/>
              </a:cxn>
              <a:cxn ang="0">
                <a:pos x="T6" y="T7"/>
              </a:cxn>
              <a:cxn ang="0">
                <a:pos x="T8" y="T9"/>
              </a:cxn>
            </a:cxnLst>
            <a:rect l="T10" t="T11" r="T12" b="T13"/>
            <a:pathLst>
              <a:path w="120000" h="120000" extrusionOk="0">
                <a:moveTo>
                  <a:pt x="0" y="0"/>
                </a:moveTo>
                <a:lnTo>
                  <a:pt x="120000" y="0"/>
                </a:lnTo>
                <a:lnTo>
                  <a:pt x="120000" y="120000"/>
                </a:lnTo>
                <a:lnTo>
                  <a:pt x="0" y="120000"/>
                </a:lnTo>
                <a:lnTo>
                  <a:pt x="0" y="0"/>
                </a:lnTo>
                <a:close/>
              </a:path>
            </a:pathLst>
          </a:custGeom>
          <a:noFill/>
          <a:ln w="12700" cap="flat" cmpd="sng">
            <a:solidFill>
              <a:srgbClr val="000000"/>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6" name="Shape 6"/>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pPr lvl="0"/>
            <a:endParaRPr noProof="0">
              <a:sym typeface="Arial"/>
            </a:endParaRPr>
          </a:p>
        </p:txBody>
      </p:sp>
      <p:sp>
        <p:nvSpPr>
          <p:cNvPr id="15366" name="Shape 7"/>
          <p:cNvSpPr txBox="1">
            <a:spLocks noGrp="1"/>
          </p:cNvSpPr>
          <p:nvPr>
            <p:ph type="ftr" idx="11"/>
          </p:nvPr>
        </p:nvSpPr>
        <p:spPr bwMode="auto">
          <a:xfrm>
            <a:off x="0"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lvl1pPr eaLnBrk="1" hangingPunct="1">
              <a:defRPr sz="1200"/>
            </a:lvl1pPr>
          </a:lstStyle>
          <a:p>
            <a:endParaRPr lang="en-US" altLang="en-US"/>
          </a:p>
        </p:txBody>
      </p:sp>
      <p:sp>
        <p:nvSpPr>
          <p:cNvPr id="15367" name="Shape 8"/>
          <p:cNvSpPr txBox="1">
            <a:spLocks noGrp="1"/>
          </p:cNvSpPr>
          <p:nvPr>
            <p:ph type="sldNum" idx="12"/>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b" anchorCtr="0" compatLnSpc="1">
            <a:prstTxWarp prst="textNoShape">
              <a:avLst/>
            </a:prstTxWarp>
          </a:bodyPr>
          <a:lstStyle>
            <a:lvl1pPr algn="r" eaLnBrk="1" hangingPunct="1">
              <a:buSzPct val="25000"/>
              <a:defRPr sz="1200"/>
            </a:lvl1pPr>
          </a:lstStyle>
          <a:p>
            <a:fld id="{3233F517-69DF-44AD-80FC-AE096041CE99}" type="slidenum">
              <a:rPr lang="en-US" altLang="en-US"/>
              <a:pPr/>
              <a:t>‹#›</a:t>
            </a:fld>
            <a:endParaRPr lang="en-US" altLang="en-US"/>
          </a:p>
        </p:txBody>
      </p:sp>
    </p:spTree>
  </p:cSld>
  <p:clrMap bg1="lt1" tx1="dk1" bg2="dk2" tx2="lt2" accent1="accent1" accent2="accent2" accent3="accent3" accent4="accent4" accent5="accent5" accent6="accent6" hlink="hlink" folHlink="folHlink"/>
  <p:notesStyle>
    <a:lvl1pPr algn="l" defTabSz="457200" rtl="0" fontAlgn="base">
      <a:spcBef>
        <a:spcPct val="30000"/>
      </a:spcBef>
      <a:spcAft>
        <a:spcPct val="0"/>
      </a:spcAft>
      <a:defRPr sz="1200" kern="1200">
        <a:solidFill>
          <a:schemeClr val="tx1"/>
        </a:solidFill>
        <a:latin typeface="+mn-lt"/>
        <a:ea typeface="+mn-ea"/>
        <a:cs typeface="+mn-cs"/>
      </a:defRPr>
    </a:lvl1pPr>
    <a:lvl2pPr marL="457200" algn="l" defTabSz="457200" rtl="0" fontAlgn="base">
      <a:spcBef>
        <a:spcPct val="30000"/>
      </a:spcBef>
      <a:spcAft>
        <a:spcPct val="0"/>
      </a:spcAft>
      <a:defRPr sz="1200" kern="1200">
        <a:solidFill>
          <a:schemeClr val="tx1"/>
        </a:solidFill>
        <a:latin typeface="+mn-lt"/>
        <a:ea typeface="+mn-ea"/>
        <a:cs typeface="+mn-cs"/>
      </a:defRPr>
    </a:lvl2pPr>
    <a:lvl3pPr marL="914400" algn="l" defTabSz="457200" rtl="0" fontAlgn="base">
      <a:spcBef>
        <a:spcPct val="30000"/>
      </a:spcBef>
      <a:spcAft>
        <a:spcPct val="0"/>
      </a:spcAft>
      <a:defRPr sz="1200" kern="1200">
        <a:solidFill>
          <a:schemeClr val="tx1"/>
        </a:solidFill>
        <a:latin typeface="+mn-lt"/>
        <a:ea typeface="+mn-ea"/>
        <a:cs typeface="+mn-cs"/>
      </a:defRPr>
    </a:lvl3pPr>
    <a:lvl4pPr marL="1371600" algn="l" defTabSz="457200" rtl="0" fontAlgn="base">
      <a:spcBef>
        <a:spcPct val="30000"/>
      </a:spcBef>
      <a:spcAft>
        <a:spcPct val="0"/>
      </a:spcAft>
      <a:defRPr sz="1200" kern="1200">
        <a:solidFill>
          <a:schemeClr val="tx1"/>
        </a:solidFill>
        <a:latin typeface="+mn-lt"/>
        <a:ea typeface="+mn-ea"/>
        <a:cs typeface="+mn-cs"/>
      </a:defRPr>
    </a:lvl4pPr>
    <a:lvl5pPr marL="1828800" algn="l" defTabSz="457200" rtl="0" fontAlgn="base">
      <a:spcBef>
        <a:spcPct val="30000"/>
      </a:spcBef>
      <a:spcAft>
        <a:spcPct val="0"/>
      </a:spcAft>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a:solidFill>
                  <a:schemeClr val="dk1"/>
                </a:solidFill>
                <a:latin typeface="Arial"/>
                <a:ea typeface="Arial"/>
                <a:cs typeface="Arial"/>
                <a:sym typeface="Arial"/>
              </a:rPr>
              <a:t>1) MathType Plugin</a:t>
            </a:r>
          </a:p>
          <a:p>
            <a:r>
              <a:rPr lang="en-US" sz="1200" b="0" i="0" u="none" strike="noStrike" kern="1200" cap="none" dirty="0">
                <a:solidFill>
                  <a:schemeClr val="dk1"/>
                </a:solidFill>
                <a:latin typeface="Arial"/>
                <a:ea typeface="Arial"/>
                <a:cs typeface="Arial"/>
                <a:sym typeface="Arial"/>
              </a:rPr>
              <a:t>2) Math Player (free versions available)</a:t>
            </a:r>
          </a:p>
          <a:p>
            <a:r>
              <a:rPr lang="en-US" sz="1200" b="0" i="0" u="none" strike="noStrike" kern="1200" cap="none" dirty="0">
                <a:solidFill>
                  <a:schemeClr val="dk1"/>
                </a:solidFill>
                <a:latin typeface="Arial"/>
                <a:ea typeface="Arial"/>
                <a:cs typeface="Arial"/>
                <a:sym typeface="Arial"/>
              </a:rPr>
              <a:t>3) NVDA Reader (free versions available)</a:t>
            </a:r>
            <a:endParaRPr lang="en-US" dirty="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161224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4" name="Shape 18"/>
          <p:cNvSpPr>
            <a:spLocks noChangeArrowheads="1"/>
          </p:cNvSpPr>
          <p:nvPr/>
        </p:nvSpPr>
        <p:spPr bwMode="auto">
          <a:xfrm>
            <a:off x="0" y="0"/>
            <a:ext cx="9144000" cy="3886200"/>
          </a:xfrm>
          <a:prstGeom prst="rect">
            <a:avLst/>
          </a:prstGeom>
          <a:solidFill>
            <a:srgbClr val="007FA3"/>
          </a:solidFill>
          <a:ln w="25400">
            <a:solidFill>
              <a:srgbClr val="007FA3"/>
            </a:solidFill>
            <a:round/>
            <a:headEnd/>
            <a:tailEnd/>
          </a:ln>
        </p:spPr>
        <p:txBody>
          <a:bodyPr lIns="91425" tIns="45700" rIns="91425" bIns="45700" anchor="ctr"/>
          <a:lstStyle>
            <a:lvl1pP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endParaRPr lang="en-US" altLang="en-US" sz="1800">
              <a:solidFill>
                <a:srgbClr val="FFFFFF"/>
              </a:solidFil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a:lstStyle>
            <a:lvl1pPr marL="0" marR="0" lvl="0" indent="0" algn="l" rtl="0">
              <a:spcBef>
                <a:spcPts val="0"/>
              </a:spcBef>
              <a:buClr>
                <a:srgbClr val="007FA3"/>
              </a:buClr>
              <a:buFont typeface="Arial"/>
              <a:buNone/>
              <a:defRPr sz="18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5" name="Shape 21"/>
          <p:cNvSpPr txBox="1">
            <a:spLocks noGrp="1"/>
          </p:cNvSpPr>
          <p:nvPr>
            <p:ph type="ftr" idx="10"/>
          </p:nvPr>
        </p:nvSpPr>
        <p:spPr/>
        <p:txBody>
          <a:bodyPr/>
          <a:lstStyle>
            <a:lvl1pPr>
              <a:defRPr/>
            </a:lvl1pPr>
          </a:lstStyle>
          <a:p>
            <a:endParaRPr lang="en-US" altLang="en-US"/>
          </a:p>
        </p:txBody>
      </p:sp>
      <p:sp>
        <p:nvSpPr>
          <p:cNvPr id="6" name="Shape 22"/>
          <p:cNvSpPr txBox="1">
            <a:spLocks noGrp="1"/>
          </p:cNvSpPr>
          <p:nvPr>
            <p:ph type="dt" idx="11"/>
          </p:nvPr>
        </p:nvSpPr>
        <p:spPr/>
        <p:txBody>
          <a:bodyPr/>
          <a:lstStyle>
            <a:lvl1pPr>
              <a:defRPr/>
            </a:lvl1pPr>
          </a:lstStyle>
          <a:p>
            <a:endParaRPr lang="en-US" altLang="en-US"/>
          </a:p>
        </p:txBody>
      </p:sp>
      <p:sp>
        <p:nvSpPr>
          <p:cNvPr id="7" name="Shape 23"/>
          <p:cNvSpPr txBox="1">
            <a:spLocks noGrp="1"/>
          </p:cNvSpPr>
          <p:nvPr>
            <p:ph type="sldNum" idx="12"/>
          </p:nvPr>
        </p:nvSpPr>
        <p:spPr/>
        <p:txBody>
          <a:bodyPr/>
          <a:lstStyle>
            <a:lvl1pPr>
              <a:defRPr/>
            </a:lvl1pPr>
          </a:lstStyle>
          <a:p>
            <a:fld id="{2510D0D3-2D19-4454-B595-BF165ED0A64F}" type="slidenum">
              <a:rPr lang="en-US" altLang="en-US"/>
              <a:pPr/>
              <a:t>‹#›</a:t>
            </a:fld>
            <a:endParaRPr lang="en-US" altLang="en-US"/>
          </a:p>
        </p:txBody>
      </p:sp>
    </p:spTree>
    <p:extLst>
      <p:ext uri="{BB962C8B-B14F-4D97-AF65-F5344CB8AC3E}">
        <p14:creationId xmlns:p14="http://schemas.microsoft.com/office/powerpoint/2010/main" val="23010177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 name="Shape 12"/>
          <p:cNvSpPr txBox="1">
            <a:spLocks noGrp="1"/>
          </p:cNvSpPr>
          <p:nvPr>
            <p:ph type="ftr" idx="12"/>
          </p:nvPr>
        </p:nvSpPr>
        <p:spPr>
          <a:ln/>
        </p:spPr>
        <p:txBody>
          <a:bodyPr/>
          <a:lstStyle>
            <a:lvl1pPr>
              <a:defRPr/>
            </a:lvl1pPr>
          </a:lstStyle>
          <a:p>
            <a:endParaRPr lang="en-US" altLang="en-US"/>
          </a:p>
        </p:txBody>
      </p:sp>
      <p:sp>
        <p:nvSpPr>
          <p:cNvPr id="4" name="Shape 13"/>
          <p:cNvSpPr txBox="1">
            <a:spLocks noGrp="1"/>
          </p:cNvSpPr>
          <p:nvPr>
            <p:ph type="dt" idx="13"/>
          </p:nvPr>
        </p:nvSpPr>
        <p:spPr>
          <a:ln/>
        </p:spPr>
        <p:txBody>
          <a:bodyPr/>
          <a:lstStyle>
            <a:lvl1pPr>
              <a:defRPr/>
            </a:lvl1pPr>
          </a:lstStyle>
          <a:p>
            <a:endParaRPr lang="en-US" altLang="en-US"/>
          </a:p>
        </p:txBody>
      </p:sp>
      <p:sp>
        <p:nvSpPr>
          <p:cNvPr id="5" name="Shape 14"/>
          <p:cNvSpPr txBox="1">
            <a:spLocks noGrp="1"/>
          </p:cNvSpPr>
          <p:nvPr>
            <p:ph type="sldNum" idx="14"/>
          </p:nvPr>
        </p:nvSpPr>
        <p:spPr>
          <a:ln/>
        </p:spPr>
        <p:txBody>
          <a:bodyPr/>
          <a:lstStyle>
            <a:lvl1pPr>
              <a:defRPr/>
            </a:lvl1pPr>
          </a:lstStyle>
          <a:p>
            <a:fld id="{73E22E1C-1246-40E8-A4D4-AFA7DF86D2BD}" type="slidenum">
              <a:rPr lang="en-US" altLang="en-US"/>
              <a:pPr/>
              <a:t>‹#›</a:t>
            </a:fld>
            <a:endParaRPr lang="en-US" altLang="en-US"/>
          </a:p>
        </p:txBody>
      </p:sp>
    </p:spTree>
    <p:extLst>
      <p:ext uri="{BB962C8B-B14F-4D97-AF65-F5344CB8AC3E}">
        <p14:creationId xmlns:p14="http://schemas.microsoft.com/office/powerpoint/2010/main" val="1522807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Two Conten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57200" y="215371"/>
            <a:ext cx="8229600" cy="1097279"/>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2" name="Shape 32"/>
          <p:cNvSpPr txBox="1">
            <a:spLocks noGrp="1"/>
          </p:cNvSpPr>
          <p:nvPr>
            <p:ph type="body" idx="1"/>
          </p:nvPr>
        </p:nvSpPr>
        <p:spPr>
          <a:xfrm>
            <a:off x="457200" y="1600200"/>
            <a:ext cx="8229600" cy="2163763"/>
          </a:xfrm>
          <a:prstGeom prst="rect">
            <a:avLst/>
          </a:prstGeom>
          <a:noFill/>
          <a:ln>
            <a:noFill/>
          </a:ln>
        </p:spPr>
        <p:txBody>
          <a:bodyPr/>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a:p>
          <a:p>
            <a:pPr lvl="1"/>
            <a:endParaRPr lang="en-US" dirty="0"/>
          </a:p>
          <a:p>
            <a:pPr lvl="2"/>
            <a:endParaRPr dirty="0"/>
          </a:p>
        </p:txBody>
      </p:sp>
      <p:sp>
        <p:nvSpPr>
          <p:cNvPr id="33" name="Shape 33"/>
          <p:cNvSpPr txBox="1">
            <a:spLocks noGrp="1"/>
          </p:cNvSpPr>
          <p:nvPr>
            <p:ph type="body" idx="2"/>
          </p:nvPr>
        </p:nvSpPr>
        <p:spPr>
          <a:xfrm>
            <a:off x="457200" y="3962400"/>
            <a:ext cx="8229600" cy="2163763"/>
          </a:xfrm>
          <a:prstGeom prst="rect">
            <a:avLst/>
          </a:prstGeom>
          <a:noFill/>
          <a:ln>
            <a:noFill/>
          </a:ln>
        </p:spPr>
        <p:txBody>
          <a:bodyPr/>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a:p>
          <a:p>
            <a:pPr lvl="1"/>
            <a:endParaRPr lang="en-US" dirty="0"/>
          </a:p>
          <a:p>
            <a:pPr lvl="2"/>
            <a:endParaRPr dirty="0"/>
          </a:p>
        </p:txBody>
      </p:sp>
      <p:sp>
        <p:nvSpPr>
          <p:cNvPr id="5" name="Shape 12"/>
          <p:cNvSpPr txBox="1">
            <a:spLocks noGrp="1"/>
          </p:cNvSpPr>
          <p:nvPr>
            <p:ph type="ftr" idx="12"/>
          </p:nvPr>
        </p:nvSpPr>
        <p:spPr>
          <a:ln/>
        </p:spPr>
        <p:txBody>
          <a:bodyPr/>
          <a:lstStyle>
            <a:lvl1pPr>
              <a:defRPr/>
            </a:lvl1pPr>
          </a:lstStyle>
          <a:p>
            <a:endParaRPr lang="en-US" altLang="en-US"/>
          </a:p>
        </p:txBody>
      </p:sp>
      <p:sp>
        <p:nvSpPr>
          <p:cNvPr id="6" name="Shape 13"/>
          <p:cNvSpPr txBox="1">
            <a:spLocks noGrp="1"/>
          </p:cNvSpPr>
          <p:nvPr>
            <p:ph type="dt" idx="13"/>
          </p:nvPr>
        </p:nvSpPr>
        <p:spPr>
          <a:ln/>
        </p:spPr>
        <p:txBody>
          <a:bodyPr/>
          <a:lstStyle>
            <a:lvl1pPr>
              <a:defRPr/>
            </a:lvl1pPr>
          </a:lstStyle>
          <a:p>
            <a:endParaRPr lang="en-US" altLang="en-US"/>
          </a:p>
        </p:txBody>
      </p:sp>
      <p:sp>
        <p:nvSpPr>
          <p:cNvPr id="7" name="Shape 14"/>
          <p:cNvSpPr txBox="1">
            <a:spLocks noGrp="1"/>
          </p:cNvSpPr>
          <p:nvPr>
            <p:ph type="sldNum" idx="14"/>
          </p:nvPr>
        </p:nvSpPr>
        <p:spPr>
          <a:ln/>
        </p:spPr>
        <p:txBody>
          <a:bodyPr/>
          <a:lstStyle>
            <a:lvl1pPr>
              <a:defRPr/>
            </a:lvl1pPr>
          </a:lstStyle>
          <a:p>
            <a:fld id="{62AE13BF-FCE2-4D68-BD6F-744E716827CD}" type="slidenum">
              <a:rPr lang="en-US" altLang="en-US"/>
              <a:pPr/>
              <a:t>‹#›</a:t>
            </a:fld>
            <a:endParaRPr lang="en-US" altLang="en-US"/>
          </a:p>
        </p:txBody>
      </p:sp>
    </p:spTree>
    <p:extLst>
      <p:ext uri="{BB962C8B-B14F-4D97-AF65-F5344CB8AC3E}">
        <p14:creationId xmlns:p14="http://schemas.microsoft.com/office/powerpoint/2010/main" val="178546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Blank">
    <p:spTree>
      <p:nvGrpSpPr>
        <p:cNvPr id="1" name="Shape 79"/>
        <p:cNvGrpSpPr/>
        <p:nvPr/>
      </p:nvGrpSpPr>
      <p:grpSpPr>
        <a:xfrm>
          <a:off x="0" y="0"/>
          <a:ext cx="0" cy="0"/>
          <a:chOff x="0" y="0"/>
          <a:chExt cx="0" cy="0"/>
        </a:xfrm>
      </p:grpSpPr>
      <p:sp>
        <p:nvSpPr>
          <p:cNvPr id="2" name="Shape 80"/>
          <p:cNvSpPr txBox="1">
            <a:spLocks noGrp="1"/>
          </p:cNvSpPr>
          <p:nvPr>
            <p:ph type="ftr" idx="10"/>
          </p:nvPr>
        </p:nvSpPr>
        <p:spPr/>
        <p:txBody>
          <a:bodyPr/>
          <a:lstStyle>
            <a:lvl1pPr>
              <a:defRPr/>
            </a:lvl1pPr>
          </a:lstStyle>
          <a:p>
            <a:endParaRPr lang="en-US" altLang="en-US"/>
          </a:p>
        </p:txBody>
      </p:sp>
      <p:sp>
        <p:nvSpPr>
          <p:cNvPr id="3" name="Shape 81"/>
          <p:cNvSpPr txBox="1">
            <a:spLocks noGrp="1"/>
          </p:cNvSpPr>
          <p:nvPr>
            <p:ph type="dt" idx="11"/>
          </p:nvPr>
        </p:nvSpPr>
        <p:spPr/>
        <p:txBody>
          <a:bodyPr/>
          <a:lstStyle>
            <a:lvl1pPr>
              <a:defRPr>
                <a:solidFill>
                  <a:srgbClr val="000000"/>
                </a:solidFill>
              </a:defRPr>
            </a:lvl1pPr>
          </a:lstStyle>
          <a:p>
            <a:endParaRPr lang="en-US" altLang="en-US"/>
          </a:p>
        </p:txBody>
      </p:sp>
      <p:sp>
        <p:nvSpPr>
          <p:cNvPr id="4" name="Shape 82"/>
          <p:cNvSpPr txBox="1">
            <a:spLocks noGrp="1"/>
          </p:cNvSpPr>
          <p:nvPr>
            <p:ph type="sldNum" idx="12"/>
          </p:nvPr>
        </p:nvSpPr>
        <p:spPr/>
        <p:txBody>
          <a:bodyPr/>
          <a:lstStyle>
            <a:lvl1pPr>
              <a:defRPr>
                <a:solidFill>
                  <a:srgbClr val="000000"/>
                </a:solidFill>
              </a:defRPr>
            </a:lvl1pPr>
          </a:lstStyle>
          <a:p>
            <a:fld id="{C330ECA2-92B3-4317-9545-74C74905D4DF}" type="slidenum">
              <a:rPr lang="en-US" altLang="en-US"/>
              <a:pPr/>
              <a:t>‹#›</a:t>
            </a:fld>
            <a:endParaRPr lang="en-US" altLang="en-US"/>
          </a:p>
        </p:txBody>
      </p:sp>
    </p:spTree>
    <p:extLst>
      <p:ext uri="{BB962C8B-B14F-4D97-AF65-F5344CB8AC3E}">
        <p14:creationId xmlns:p14="http://schemas.microsoft.com/office/powerpoint/2010/main" val="258000388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a:solidFill>
                  <a:srgbClr val="3399B5"/>
                </a:solidFill>
              </a:defRPr>
            </a:lvl1pPr>
          </a:lstStyle>
          <a:p>
            <a:r>
              <a:rPr lang="en-US" dirty="0"/>
              <a:t>Click to edit Master title style</a:t>
            </a:r>
          </a:p>
        </p:txBody>
      </p:sp>
      <p:sp>
        <p:nvSpPr>
          <p:cNvPr id="3" name="Content Placeholder 2"/>
          <p:cNvSpPr>
            <a:spLocks noGrp="1"/>
          </p:cNvSpPr>
          <p:nvPr>
            <p:ph idx="1"/>
          </p:nvPr>
        </p:nvSpPr>
        <p:spPr/>
        <p:txBody>
          <a:bodyPr/>
          <a:lstStyle>
            <a:lvl1pPr marL="118872" indent="-118872">
              <a:buClr>
                <a:srgbClr val="007FA3"/>
              </a:buClr>
              <a:buSzPct val="25000"/>
              <a:defRPr sz="1600"/>
            </a:lvl1pPr>
            <a:lvl2pPr marL="569913"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Footer Placeholder 4"/>
          <p:cNvSpPr>
            <a:spLocks noGrp="1"/>
          </p:cNvSpPr>
          <p:nvPr>
            <p:ph type="ftr" sz="quarter" idx="10"/>
          </p:nvPr>
        </p:nvSpPr>
        <p:spPr/>
        <p:txBody>
          <a:bodyPr/>
          <a:lstStyle>
            <a:lvl1pPr>
              <a:defRPr/>
            </a:lvl1pPr>
          </a:lstStyle>
          <a:p>
            <a:endParaRPr lang="en-US" altLang="en-US"/>
          </a:p>
        </p:txBody>
      </p:sp>
      <p:sp>
        <p:nvSpPr>
          <p:cNvPr id="5" name="Date Placeholder 3"/>
          <p:cNvSpPr>
            <a:spLocks noGrp="1"/>
          </p:cNvSpPr>
          <p:nvPr>
            <p:ph type="dt" sz="half" idx="11"/>
          </p:nvPr>
        </p:nvSpPr>
        <p:spPr/>
        <p:txBody>
          <a:bodyPr/>
          <a:lstStyle>
            <a:lvl1pPr>
              <a:defRPr/>
            </a:lvl1pPr>
          </a:lstStyle>
          <a:p>
            <a:fld id="{7C230999-305B-4130-BCAD-DDB934B2B9D9}" type="datetimeFigureOut">
              <a:rPr lang="en-US" altLang="en-US"/>
              <a:pPr/>
              <a:t>10/21/20</a:t>
            </a:fld>
            <a:endParaRPr lang="en-US" altLang="en-US"/>
          </a:p>
        </p:txBody>
      </p:sp>
      <p:sp>
        <p:nvSpPr>
          <p:cNvPr id="6" name="Slide Number Placeholder 5"/>
          <p:cNvSpPr>
            <a:spLocks noGrp="1"/>
          </p:cNvSpPr>
          <p:nvPr>
            <p:ph type="sldNum" sz="quarter" idx="12"/>
          </p:nvPr>
        </p:nvSpPr>
        <p:spPr/>
        <p:txBody>
          <a:bodyPr/>
          <a:lstStyle>
            <a:lvl1pPr algn="l">
              <a:buSzTx/>
              <a:defRPr sz="1400">
                <a:solidFill>
                  <a:srgbClr val="000000"/>
                </a:solidFill>
              </a:defRPr>
            </a:lvl1pPr>
          </a:lstStyle>
          <a:p>
            <a:fld id="{EED3EEB8-3D70-4F5A-8FF7-67ABF5A33D44}" type="slidenum">
              <a:rPr lang="en-US" altLang="en-US"/>
              <a:pPr/>
              <a:t>‹#›</a:t>
            </a:fld>
            <a:endParaRPr lang="en-US" altLang="en-US"/>
          </a:p>
        </p:txBody>
      </p:sp>
    </p:spTree>
    <p:extLst>
      <p:ext uri="{BB962C8B-B14F-4D97-AF65-F5344CB8AC3E}">
        <p14:creationId xmlns:p14="http://schemas.microsoft.com/office/powerpoint/2010/main" val="198790597"/>
      </p:ext>
    </p:extLst>
  </p:cSld>
  <p:clrMapOvr>
    <a:masterClrMapping/>
  </p:clrMapOvr>
  <p:transition spd="slow"/>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3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57200" y="1600200"/>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2"/>
          <p:cNvSpPr>
            <a:spLocks noGrp="1"/>
          </p:cNvSpPr>
          <p:nvPr>
            <p:ph idx="13"/>
          </p:nvPr>
        </p:nvSpPr>
        <p:spPr>
          <a:xfrm>
            <a:off x="473720" y="2807084"/>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2"/>
          <p:cNvSpPr>
            <a:spLocks noGrp="1"/>
          </p:cNvSpPr>
          <p:nvPr>
            <p:ph idx="14"/>
          </p:nvPr>
        </p:nvSpPr>
        <p:spPr>
          <a:xfrm>
            <a:off x="473720" y="4013968"/>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4"/>
          <p:cNvSpPr>
            <a:spLocks noGrp="1"/>
          </p:cNvSpPr>
          <p:nvPr>
            <p:ph type="ftr" sz="quarter" idx="15"/>
          </p:nvPr>
        </p:nvSpPr>
        <p:spPr/>
        <p:txBody>
          <a:bodyPr/>
          <a:lstStyle>
            <a:lvl1pPr>
              <a:defRPr/>
            </a:lvl1pPr>
          </a:lstStyle>
          <a:p>
            <a:endParaRPr lang="en-US" altLang="en-US"/>
          </a:p>
        </p:txBody>
      </p:sp>
      <p:sp>
        <p:nvSpPr>
          <p:cNvPr id="7" name="Date Placeholder 3"/>
          <p:cNvSpPr>
            <a:spLocks noGrp="1"/>
          </p:cNvSpPr>
          <p:nvPr>
            <p:ph type="dt" sz="half" idx="16"/>
          </p:nvPr>
        </p:nvSpPr>
        <p:spPr/>
        <p:txBody>
          <a:bodyPr/>
          <a:lstStyle>
            <a:lvl1pPr>
              <a:defRPr/>
            </a:lvl1pPr>
          </a:lstStyle>
          <a:p>
            <a:fld id="{BC0DC453-D23B-4D72-9251-510F89DC317B}" type="datetimeFigureOut">
              <a:rPr lang="en-US" altLang="en-US"/>
              <a:pPr/>
              <a:t>10/21/20</a:t>
            </a:fld>
            <a:endParaRPr lang="en-US" altLang="en-US"/>
          </a:p>
        </p:txBody>
      </p:sp>
      <p:sp>
        <p:nvSpPr>
          <p:cNvPr id="10" name="Slide Number Placeholder 5"/>
          <p:cNvSpPr>
            <a:spLocks noGrp="1"/>
          </p:cNvSpPr>
          <p:nvPr>
            <p:ph type="sldNum" sz="quarter" idx="17"/>
          </p:nvPr>
        </p:nvSpPr>
        <p:spPr/>
        <p:txBody>
          <a:bodyPr/>
          <a:lstStyle>
            <a:lvl1pPr algn="l">
              <a:buSzTx/>
              <a:defRPr sz="1400">
                <a:solidFill>
                  <a:srgbClr val="000000"/>
                </a:solidFill>
              </a:defRPr>
            </a:lvl1pPr>
          </a:lstStyle>
          <a:p>
            <a:fld id="{155D92D3-F4A8-477B-AACA-83B5B5A25B94}" type="slidenum">
              <a:rPr lang="en-US" altLang="en-US"/>
              <a:pPr/>
              <a:t>‹#›</a:t>
            </a:fld>
            <a:endParaRPr lang="en-US" altLang="en-US"/>
          </a:p>
        </p:txBody>
      </p:sp>
    </p:spTree>
    <p:extLst>
      <p:ext uri="{BB962C8B-B14F-4D97-AF65-F5344CB8AC3E}">
        <p14:creationId xmlns:p14="http://schemas.microsoft.com/office/powerpoint/2010/main" val="3454501181"/>
      </p:ext>
    </p:extLst>
  </p:cSld>
  <p:clrMapOvr>
    <a:masterClrMapping/>
  </p:clrMapOvr>
  <p:transition spd="slow"/>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4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457200" y="160020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3" name="Content Placeholder 2"/>
          <p:cNvSpPr>
            <a:spLocks noGrp="1"/>
          </p:cNvSpPr>
          <p:nvPr>
            <p:ph idx="13"/>
          </p:nvPr>
        </p:nvSpPr>
        <p:spPr>
          <a:xfrm>
            <a:off x="473720" y="264168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2"/>
          <p:cNvSpPr>
            <a:spLocks noGrp="1"/>
          </p:cNvSpPr>
          <p:nvPr>
            <p:ph idx="14"/>
          </p:nvPr>
        </p:nvSpPr>
        <p:spPr>
          <a:xfrm>
            <a:off x="457200" y="368316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Content Placeholder 2"/>
          <p:cNvSpPr>
            <a:spLocks noGrp="1"/>
          </p:cNvSpPr>
          <p:nvPr>
            <p:ph idx="15"/>
          </p:nvPr>
        </p:nvSpPr>
        <p:spPr>
          <a:xfrm>
            <a:off x="457200" y="472464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Footer Placeholder 4"/>
          <p:cNvSpPr>
            <a:spLocks noGrp="1"/>
          </p:cNvSpPr>
          <p:nvPr>
            <p:ph type="ftr" sz="quarter" idx="16"/>
          </p:nvPr>
        </p:nvSpPr>
        <p:spPr/>
        <p:txBody>
          <a:bodyPr/>
          <a:lstStyle>
            <a:lvl1pPr>
              <a:defRPr/>
            </a:lvl1pPr>
          </a:lstStyle>
          <a:p>
            <a:endParaRPr lang="en-US" altLang="en-US"/>
          </a:p>
        </p:txBody>
      </p:sp>
      <p:sp>
        <p:nvSpPr>
          <p:cNvPr id="11" name="Date Placeholder 3"/>
          <p:cNvSpPr>
            <a:spLocks noGrp="1"/>
          </p:cNvSpPr>
          <p:nvPr>
            <p:ph type="dt" sz="half" idx="17"/>
          </p:nvPr>
        </p:nvSpPr>
        <p:spPr/>
        <p:txBody>
          <a:bodyPr/>
          <a:lstStyle>
            <a:lvl1pPr>
              <a:defRPr/>
            </a:lvl1pPr>
          </a:lstStyle>
          <a:p>
            <a:fld id="{60371E65-E0DD-4FD9-BA68-5E9E06430D13}" type="datetimeFigureOut">
              <a:rPr lang="en-US" altLang="en-US"/>
              <a:pPr/>
              <a:t>10/21/20</a:t>
            </a:fld>
            <a:endParaRPr lang="en-US" altLang="en-US"/>
          </a:p>
        </p:txBody>
      </p:sp>
      <p:sp>
        <p:nvSpPr>
          <p:cNvPr id="12" name="Slide Number Placeholder 5"/>
          <p:cNvSpPr>
            <a:spLocks noGrp="1"/>
          </p:cNvSpPr>
          <p:nvPr>
            <p:ph type="sldNum" sz="quarter" idx="18"/>
          </p:nvPr>
        </p:nvSpPr>
        <p:spPr/>
        <p:txBody>
          <a:bodyPr/>
          <a:lstStyle>
            <a:lvl1pPr algn="l">
              <a:buSzTx/>
              <a:defRPr sz="1400">
                <a:solidFill>
                  <a:srgbClr val="000000"/>
                </a:solidFill>
              </a:defRPr>
            </a:lvl1pPr>
          </a:lstStyle>
          <a:p>
            <a:fld id="{555B8708-1708-4279-A4E9-C818C1634E63}" type="slidenum">
              <a:rPr lang="en-US" altLang="en-US"/>
              <a:pPr/>
              <a:t>‹#›</a:t>
            </a:fld>
            <a:endParaRPr lang="en-US" altLang="en-US"/>
          </a:p>
        </p:txBody>
      </p:sp>
    </p:spTree>
    <p:extLst>
      <p:ext uri="{BB962C8B-B14F-4D97-AF65-F5344CB8AC3E}">
        <p14:creationId xmlns:p14="http://schemas.microsoft.com/office/powerpoint/2010/main" val="2601923807"/>
      </p:ext>
    </p:extLst>
  </p:cSld>
  <p:clrMapOvr>
    <a:masterClrMapping/>
  </p:clrMapOvr>
  <p:transition spd="slow"/>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anchor="t"/>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anchor="b"/>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7" name="Shape 42"/>
          <p:cNvSpPr txBox="1">
            <a:spLocks noGrp="1"/>
          </p:cNvSpPr>
          <p:nvPr>
            <p:ph type="ftr" idx="14"/>
          </p:nvPr>
        </p:nvSpPr>
        <p:spPr>
          <a:xfrm>
            <a:off x="93663" y="6165850"/>
            <a:ext cx="8596312" cy="234950"/>
          </a:xfrm>
        </p:spPr>
        <p:txBody>
          <a:bodyPr/>
          <a:lstStyle>
            <a:lvl1pPr>
              <a:defRPr/>
            </a:lvl1pPr>
          </a:lstStyle>
          <a:p>
            <a:endParaRPr lang="en-US" altLang="en-US"/>
          </a:p>
        </p:txBody>
      </p:sp>
      <p:sp>
        <p:nvSpPr>
          <p:cNvPr id="8" name="Shape 43"/>
          <p:cNvSpPr txBox="1">
            <a:spLocks noGrp="1"/>
          </p:cNvSpPr>
          <p:nvPr>
            <p:ph type="dt" idx="15"/>
          </p:nvPr>
        </p:nvSpPr>
        <p:spPr/>
        <p:txBody>
          <a:bodyPr/>
          <a:lstStyle>
            <a:lvl1pPr>
              <a:defRPr/>
            </a:lvl1pPr>
          </a:lstStyle>
          <a:p>
            <a:endParaRPr lang="en-US" altLang="en-US"/>
          </a:p>
        </p:txBody>
      </p:sp>
      <p:sp>
        <p:nvSpPr>
          <p:cNvPr id="10" name="Shape 44"/>
          <p:cNvSpPr txBox="1">
            <a:spLocks noGrp="1"/>
          </p:cNvSpPr>
          <p:nvPr>
            <p:ph type="sldNum" idx="16"/>
          </p:nvPr>
        </p:nvSpPr>
        <p:spPr/>
        <p:txBody>
          <a:bodyPr/>
          <a:lstStyle>
            <a:lvl1pPr>
              <a:defRPr/>
            </a:lvl1pPr>
          </a:lstStyle>
          <a:p>
            <a:fld id="{554AB158-C03E-48D7-8230-793A8F97CB13}" type="slidenum">
              <a:rPr lang="en-US" altLang="en-US"/>
              <a:pPr/>
              <a:t>‹#›</a:t>
            </a:fld>
            <a:endParaRPr lang="en-US" altLang="en-US"/>
          </a:p>
        </p:txBody>
      </p:sp>
    </p:spTree>
    <p:extLst>
      <p:ext uri="{BB962C8B-B14F-4D97-AF65-F5344CB8AC3E}">
        <p14:creationId xmlns:p14="http://schemas.microsoft.com/office/powerpoint/2010/main" val="427773988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Footer Placeholder 1"/>
          <p:cNvSpPr>
            <a:spLocks noGrp="1"/>
          </p:cNvSpPr>
          <p:nvPr>
            <p:ph type="ftr" idx="10"/>
          </p:nvPr>
        </p:nvSpPr>
        <p:spPr/>
        <p:txBody>
          <a:bodyPr/>
          <a:lstStyle>
            <a:lvl1pPr>
              <a:defRPr/>
            </a:lvl1pPr>
          </a:lstStyle>
          <a:p>
            <a:endParaRPr lang="en-US" altLang="en-US"/>
          </a:p>
        </p:txBody>
      </p:sp>
      <p:sp>
        <p:nvSpPr>
          <p:cNvPr id="3" name="Date Placeholder 2"/>
          <p:cNvSpPr>
            <a:spLocks noGrp="1"/>
          </p:cNvSpPr>
          <p:nvPr>
            <p:ph type="dt" idx="11"/>
          </p:nvPr>
        </p:nvSpPr>
        <p:spPr/>
        <p:txBody>
          <a:bodyPr/>
          <a:lstStyle>
            <a:lvl1pPr>
              <a:defRPr/>
            </a:lvl1pPr>
          </a:lstStyle>
          <a:p>
            <a:endParaRPr lang="en-US" altLang="en-US"/>
          </a:p>
        </p:txBody>
      </p:sp>
      <p:sp>
        <p:nvSpPr>
          <p:cNvPr id="4" name="Slide Number Placeholder 3"/>
          <p:cNvSpPr>
            <a:spLocks noGrp="1"/>
          </p:cNvSpPr>
          <p:nvPr>
            <p:ph type="sldNum" idx="12"/>
          </p:nvPr>
        </p:nvSpPr>
        <p:spPr/>
        <p:txBody>
          <a:bodyPr/>
          <a:lstStyle>
            <a:lvl1pPr>
              <a:defRPr/>
            </a:lvl1pPr>
          </a:lstStyle>
          <a:p>
            <a:fld id="{768D5775-9481-4E75-B8B6-C1CEF9F06453}" type="slidenum">
              <a:rPr lang="en-US" altLang="en-US"/>
              <a:pPr/>
              <a:t>‹#›</a:t>
            </a:fld>
            <a:endParaRPr lang="en-US" altLang="en-US"/>
          </a:p>
        </p:txBody>
      </p:sp>
    </p:spTree>
    <p:extLst>
      <p:ext uri="{BB962C8B-B14F-4D97-AF65-F5344CB8AC3E}">
        <p14:creationId xmlns:p14="http://schemas.microsoft.com/office/powerpoint/2010/main" val="36741261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anchor="t"/>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5" name="Shape 55"/>
          <p:cNvSpPr txBox="1">
            <a:spLocks noGrp="1"/>
          </p:cNvSpPr>
          <p:nvPr>
            <p:ph type="body" idx="1"/>
          </p:nvPr>
        </p:nvSpPr>
        <p:spPr>
          <a:xfrm>
            <a:off x="457200" y="5368160"/>
            <a:ext cx="8229600" cy="916856"/>
          </a:xfrm>
          <a:prstGeom prst="rect">
            <a:avLst/>
          </a:prstGeom>
          <a:noFill/>
          <a:ln>
            <a:noFill/>
          </a:ln>
        </p:spPr>
        <p:txBody>
          <a:bodyPr anchor="b"/>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 name="Shape 56"/>
          <p:cNvSpPr txBox="1">
            <a:spLocks noGrp="1"/>
          </p:cNvSpPr>
          <p:nvPr>
            <p:ph type="ftr" idx="10"/>
          </p:nvPr>
        </p:nvSpPr>
        <p:spPr/>
        <p:txBody>
          <a:bodyPr/>
          <a:lstStyle>
            <a:lvl1pPr>
              <a:defRPr/>
            </a:lvl1pPr>
          </a:lstStyle>
          <a:p>
            <a:endParaRPr lang="en-US" altLang="en-US"/>
          </a:p>
        </p:txBody>
      </p:sp>
      <p:sp>
        <p:nvSpPr>
          <p:cNvPr id="5" name="Shape 57"/>
          <p:cNvSpPr txBox="1">
            <a:spLocks noGrp="1"/>
          </p:cNvSpPr>
          <p:nvPr>
            <p:ph type="dt" idx="11"/>
          </p:nvPr>
        </p:nvSpPr>
        <p:spPr/>
        <p:txBody>
          <a:bodyPr/>
          <a:lstStyle>
            <a:lvl1pPr>
              <a:defRPr>
                <a:solidFill>
                  <a:srgbClr val="000000"/>
                </a:solidFill>
              </a:defRPr>
            </a:lvl1pPr>
          </a:lstStyle>
          <a:p>
            <a:endParaRPr lang="en-US" altLang="en-US"/>
          </a:p>
        </p:txBody>
      </p:sp>
      <p:sp>
        <p:nvSpPr>
          <p:cNvPr id="6" name="Shape 58"/>
          <p:cNvSpPr txBox="1">
            <a:spLocks noGrp="1"/>
          </p:cNvSpPr>
          <p:nvPr>
            <p:ph type="sldNum" idx="12"/>
          </p:nvPr>
        </p:nvSpPr>
        <p:spPr/>
        <p:txBody>
          <a:bodyPr/>
          <a:lstStyle>
            <a:lvl1pPr>
              <a:defRPr>
                <a:solidFill>
                  <a:srgbClr val="000000"/>
                </a:solidFill>
              </a:defRPr>
            </a:lvl1pPr>
          </a:lstStyle>
          <a:p>
            <a:fld id="{D2DBD149-00DA-4405-8BA9-5C288FDE3DA2}" type="slidenum">
              <a:rPr lang="en-US" altLang="en-US"/>
              <a:pPr/>
              <a:t>‹#›</a:t>
            </a:fld>
            <a:endParaRPr lang="en-US" altLang="en-US"/>
          </a:p>
        </p:txBody>
      </p:sp>
    </p:spTree>
    <p:extLst>
      <p:ext uri="{BB962C8B-B14F-4D97-AF65-F5344CB8AC3E}">
        <p14:creationId xmlns:p14="http://schemas.microsoft.com/office/powerpoint/2010/main" val="17843053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and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p:cNvSpPr txBox="1">
            <a:spLocks noGrp="1"/>
          </p:cNvSpPr>
          <p:nvPr>
            <p:ph type="body" idx="1"/>
          </p:nvPr>
        </p:nvSpPr>
        <p:spPr>
          <a:xfrm>
            <a:off x="457200" y="1600200"/>
            <a:ext cx="8229600" cy="4525963"/>
          </a:xfrm>
          <a:prstGeom prst="rect">
            <a:avLst/>
          </a:prstGeom>
          <a:noFill/>
          <a:ln>
            <a:noFill/>
          </a:ln>
        </p:spPr>
        <p:txBody>
          <a:bodyPr/>
          <a:lstStyle>
            <a:lvl1pPr marL="255600" marR="0" lvl="0" indent="-255600" algn="l" rtl="0">
              <a:spcBef>
                <a:spcPts val="1500"/>
              </a:spcBef>
              <a:buClr>
                <a:srgbClr val="007FA3"/>
              </a:buClr>
              <a:buSzPct val="100000"/>
              <a:buFont typeface="Arial" panose="020B0604020202020204" pitchFamily="34" charset="0"/>
              <a:buChar char="•"/>
              <a:tabLst>
                <a:tab pos="176213" algn="l"/>
              </a:tabLst>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a:p>
          <a:p>
            <a:pPr lvl="1"/>
            <a:endParaRPr lang="en-IN" dirty="0"/>
          </a:p>
          <a:p>
            <a:pPr lvl="2"/>
            <a:endParaRPr lang="en-IN" dirty="0"/>
          </a:p>
        </p:txBody>
      </p:sp>
    </p:spTree>
    <p:extLst>
      <p:ext uri="{BB962C8B-B14F-4D97-AF65-F5344CB8AC3E}">
        <p14:creationId xmlns:p14="http://schemas.microsoft.com/office/powerpoint/2010/main" val="388645689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Learning objective">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p:cNvSpPr txBox="1">
            <a:spLocks noGrp="1"/>
          </p:cNvSpPr>
          <p:nvPr>
            <p:ph type="body" idx="1"/>
          </p:nvPr>
        </p:nvSpPr>
        <p:spPr>
          <a:xfrm>
            <a:off x="457200" y="1600200"/>
            <a:ext cx="8229600" cy="4525963"/>
          </a:xfrm>
          <a:prstGeom prst="rect">
            <a:avLst/>
          </a:prstGeom>
          <a:noFill/>
          <a:ln>
            <a:noFill/>
          </a:ln>
        </p:spPr>
        <p:txBody>
          <a:bodyPr/>
          <a:lstStyle>
            <a:lvl1pPr marL="255600" marR="0" lvl="0" indent="-255600" algn="l" rtl="0">
              <a:spcBef>
                <a:spcPts val="1500"/>
              </a:spcBef>
              <a:buClr>
                <a:srgbClr val="007FA3"/>
              </a:buClr>
              <a:buSzPct val="100000"/>
              <a:buFont typeface="Arial" panose="020B0604020202020204" pitchFamily="34" charset="0"/>
              <a:buChar char="•"/>
              <a:tabLst>
                <a:tab pos="176213" algn="l"/>
              </a:tabLst>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a:p>
          <a:p>
            <a:pPr lvl="1"/>
            <a:endParaRPr lang="en-IN" dirty="0"/>
          </a:p>
          <a:p>
            <a:pPr lvl="2"/>
            <a:endParaRPr lang="en-IN" dirty="0"/>
          </a:p>
        </p:txBody>
      </p:sp>
    </p:spTree>
    <p:extLst>
      <p:ext uri="{BB962C8B-B14F-4D97-AF65-F5344CB8AC3E}">
        <p14:creationId xmlns:p14="http://schemas.microsoft.com/office/powerpoint/2010/main" val="7094736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Tree>
    <p:extLst>
      <p:ext uri="{BB962C8B-B14F-4D97-AF65-F5344CB8AC3E}">
        <p14:creationId xmlns:p14="http://schemas.microsoft.com/office/powerpoint/2010/main" val="165366680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en-IN" dirty="0"/>
          </a:p>
        </p:txBody>
      </p:sp>
      <p:sp>
        <p:nvSpPr>
          <p:cNvPr id="4" name="Content Placeholder 3"/>
          <p:cNvSpPr>
            <a:spLocks noGrp="1"/>
          </p:cNvSpPr>
          <p:nvPr>
            <p:ph sz="quarter" idx="18"/>
          </p:nvPr>
        </p:nvSpPr>
        <p:spPr>
          <a:xfrm>
            <a:off x="457200" y="5811838"/>
            <a:ext cx="8229600" cy="457200"/>
          </a:xfrm>
        </p:spPr>
        <p:txBody>
          <a:bodyPr/>
          <a:lstStyle>
            <a:lvl2pPr indent="-283464">
              <a:defRPr/>
            </a:lvl2p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7"/>
          <p:cNvSpPr>
            <a:spLocks noGrp="1"/>
          </p:cNvSpPr>
          <p:nvPr>
            <p:ph sz="quarter" idx="19"/>
          </p:nvPr>
        </p:nvSpPr>
        <p:spPr>
          <a:xfrm>
            <a:off x="3657601" y="6418263"/>
            <a:ext cx="479834" cy="29845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11"/>
          <p:cNvSpPr>
            <a:spLocks noGrp="1"/>
          </p:cNvSpPr>
          <p:nvPr>
            <p:ph sz="quarter" idx="20"/>
          </p:nvPr>
        </p:nvSpPr>
        <p:spPr>
          <a:xfrm>
            <a:off x="5503863" y="6418263"/>
            <a:ext cx="453317" cy="29845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Content Placeholder 13"/>
          <p:cNvSpPr>
            <a:spLocks noGrp="1"/>
          </p:cNvSpPr>
          <p:nvPr>
            <p:ph sz="quarter" idx="21"/>
          </p:nvPr>
        </p:nvSpPr>
        <p:spPr>
          <a:xfrm>
            <a:off x="7200900" y="6418263"/>
            <a:ext cx="576027" cy="29845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p:cNvSpPr>
            <a:spLocks noGrp="1"/>
          </p:cNvSpPr>
          <p:nvPr>
            <p:ph sz="quarter" idx="22"/>
          </p:nvPr>
        </p:nvSpPr>
        <p:spPr>
          <a:xfrm flipH="1">
            <a:off x="7976101" y="6418263"/>
            <a:ext cx="778599" cy="29845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345804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anchor="t"/>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anchor="b"/>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6" name="Shape 42"/>
          <p:cNvSpPr txBox="1">
            <a:spLocks noGrp="1"/>
          </p:cNvSpPr>
          <p:nvPr>
            <p:ph type="ftr" idx="10"/>
          </p:nvPr>
        </p:nvSpPr>
        <p:spPr>
          <a:xfrm>
            <a:off x="93663" y="6165850"/>
            <a:ext cx="8596312" cy="234950"/>
          </a:xfrm>
        </p:spPr>
        <p:txBody>
          <a:bodyPr/>
          <a:lstStyle>
            <a:lvl1pPr>
              <a:defRPr/>
            </a:lvl1pPr>
          </a:lstStyle>
          <a:p>
            <a:endParaRPr lang="en-US" altLang="en-US"/>
          </a:p>
        </p:txBody>
      </p:sp>
      <p:sp>
        <p:nvSpPr>
          <p:cNvPr id="7" name="Shape 43"/>
          <p:cNvSpPr txBox="1">
            <a:spLocks noGrp="1"/>
          </p:cNvSpPr>
          <p:nvPr>
            <p:ph type="dt" idx="11"/>
          </p:nvPr>
        </p:nvSpPr>
        <p:spPr/>
        <p:txBody>
          <a:bodyPr/>
          <a:lstStyle>
            <a:lvl1pPr>
              <a:defRPr/>
            </a:lvl1pPr>
          </a:lstStyle>
          <a:p>
            <a:endParaRPr lang="en-US" altLang="en-US"/>
          </a:p>
        </p:txBody>
      </p:sp>
      <p:sp>
        <p:nvSpPr>
          <p:cNvPr id="8" name="Shape 44"/>
          <p:cNvSpPr txBox="1">
            <a:spLocks noGrp="1"/>
          </p:cNvSpPr>
          <p:nvPr>
            <p:ph type="sldNum" idx="12"/>
          </p:nvPr>
        </p:nvSpPr>
        <p:spPr/>
        <p:txBody>
          <a:bodyPr/>
          <a:lstStyle>
            <a:lvl1pPr>
              <a:defRPr/>
            </a:lvl1pPr>
          </a:lstStyle>
          <a:p>
            <a:fld id="{6827719F-FCC9-4331-B269-B2B715E99D83}" type="slidenum">
              <a:rPr lang="en-US" altLang="en-US"/>
              <a:pPr/>
              <a:t>‹#›</a:t>
            </a:fld>
            <a:endParaRPr lang="en-US" altLang="en-US"/>
          </a:p>
        </p:txBody>
      </p:sp>
    </p:spTree>
    <p:extLst>
      <p:ext uri="{BB962C8B-B14F-4D97-AF65-F5344CB8AC3E}">
        <p14:creationId xmlns:p14="http://schemas.microsoft.com/office/powerpoint/2010/main" val="21681343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anchor="t"/>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3" name="Shape 63"/>
          <p:cNvSpPr txBox="1">
            <a:spLocks noGrp="1"/>
          </p:cNvSpPr>
          <p:nvPr>
            <p:ph type="body" idx="1"/>
          </p:nvPr>
        </p:nvSpPr>
        <p:spPr>
          <a:xfrm>
            <a:off x="457200" y="816429"/>
            <a:ext cx="8229600" cy="402769"/>
          </a:xfrm>
          <a:prstGeom prst="rect">
            <a:avLst/>
          </a:prstGeom>
          <a:noFill/>
          <a:ln>
            <a:noFill/>
          </a:ln>
        </p:spPr>
        <p:txBody>
          <a:bodyPr/>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457200" y="1600200"/>
            <a:ext cx="8229600" cy="4525963"/>
          </a:xfrm>
          <a:prstGeom prst="rect">
            <a:avLst/>
          </a:prstGeom>
          <a:noFill/>
          <a:ln>
            <a:noFill/>
          </a:ln>
        </p:spPr>
        <p:txBody>
          <a:bodyPr/>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5" name="Shape 12"/>
          <p:cNvSpPr txBox="1">
            <a:spLocks noGrp="1"/>
          </p:cNvSpPr>
          <p:nvPr>
            <p:ph type="ftr" idx="12"/>
          </p:nvPr>
        </p:nvSpPr>
        <p:spPr>
          <a:ln/>
        </p:spPr>
        <p:txBody>
          <a:bodyPr/>
          <a:lstStyle>
            <a:lvl1pPr>
              <a:defRPr/>
            </a:lvl1pPr>
          </a:lstStyle>
          <a:p>
            <a:endParaRPr lang="en-US" altLang="en-US"/>
          </a:p>
        </p:txBody>
      </p:sp>
      <p:sp>
        <p:nvSpPr>
          <p:cNvPr id="6" name="Shape 13"/>
          <p:cNvSpPr txBox="1">
            <a:spLocks noGrp="1"/>
          </p:cNvSpPr>
          <p:nvPr>
            <p:ph type="dt" idx="13"/>
          </p:nvPr>
        </p:nvSpPr>
        <p:spPr>
          <a:ln/>
        </p:spPr>
        <p:txBody>
          <a:bodyPr/>
          <a:lstStyle>
            <a:lvl1pPr>
              <a:defRPr/>
            </a:lvl1pPr>
          </a:lstStyle>
          <a:p>
            <a:endParaRPr lang="en-US" altLang="en-US"/>
          </a:p>
        </p:txBody>
      </p:sp>
      <p:sp>
        <p:nvSpPr>
          <p:cNvPr id="7" name="Shape 14"/>
          <p:cNvSpPr txBox="1">
            <a:spLocks noGrp="1"/>
          </p:cNvSpPr>
          <p:nvPr>
            <p:ph type="sldNum" idx="14"/>
          </p:nvPr>
        </p:nvSpPr>
        <p:spPr>
          <a:ln/>
        </p:spPr>
        <p:txBody>
          <a:bodyPr/>
          <a:lstStyle>
            <a:lvl1pPr>
              <a:defRPr/>
            </a:lvl1pPr>
          </a:lstStyle>
          <a:p>
            <a:fld id="{9ED10DFF-6441-4B89-91D3-2559497E097C}" type="slidenum">
              <a:rPr lang="en-US" altLang="en-US"/>
              <a:pPr/>
              <a:t>‹#›</a:t>
            </a:fld>
            <a:endParaRPr lang="en-US" altLang="en-US"/>
          </a:p>
        </p:txBody>
      </p:sp>
    </p:spTree>
    <p:extLst>
      <p:ext uri="{BB962C8B-B14F-4D97-AF65-F5344CB8AC3E}">
        <p14:creationId xmlns:p14="http://schemas.microsoft.com/office/powerpoint/2010/main" val="20123149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0" name="Shape 70"/>
          <p:cNvSpPr txBox="1">
            <a:spLocks noGrp="1"/>
          </p:cNvSpPr>
          <p:nvPr>
            <p:ph type="body" idx="1"/>
          </p:nvPr>
        </p:nvSpPr>
        <p:spPr>
          <a:xfrm>
            <a:off x="674687" y="3962400"/>
            <a:ext cx="7794626" cy="1752600"/>
          </a:xfrm>
          <a:prstGeom prst="rect">
            <a:avLst/>
          </a:prstGeom>
          <a:noFill/>
          <a:ln>
            <a:noFill/>
          </a:ln>
        </p:spPr>
        <p:txBody>
          <a:bodyPr/>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a:p>
        </p:txBody>
      </p:sp>
      <p:sp>
        <p:nvSpPr>
          <p:cNvPr id="4" name="Shape 12"/>
          <p:cNvSpPr txBox="1">
            <a:spLocks noGrp="1"/>
          </p:cNvSpPr>
          <p:nvPr>
            <p:ph type="ftr" idx="12"/>
          </p:nvPr>
        </p:nvSpPr>
        <p:spPr>
          <a:ln/>
        </p:spPr>
        <p:txBody>
          <a:bodyPr/>
          <a:lstStyle>
            <a:lvl1pPr>
              <a:defRPr/>
            </a:lvl1pPr>
          </a:lstStyle>
          <a:p>
            <a:endParaRPr lang="en-US" altLang="en-US"/>
          </a:p>
        </p:txBody>
      </p:sp>
      <p:sp>
        <p:nvSpPr>
          <p:cNvPr id="5" name="Shape 13"/>
          <p:cNvSpPr txBox="1">
            <a:spLocks noGrp="1"/>
          </p:cNvSpPr>
          <p:nvPr>
            <p:ph type="dt" idx="13"/>
          </p:nvPr>
        </p:nvSpPr>
        <p:spPr>
          <a:ln/>
        </p:spPr>
        <p:txBody>
          <a:bodyPr/>
          <a:lstStyle>
            <a:lvl1pPr>
              <a:defRPr/>
            </a:lvl1pPr>
          </a:lstStyle>
          <a:p>
            <a:endParaRPr lang="en-US" altLang="en-US"/>
          </a:p>
        </p:txBody>
      </p:sp>
      <p:sp>
        <p:nvSpPr>
          <p:cNvPr id="6" name="Shape 14"/>
          <p:cNvSpPr txBox="1">
            <a:spLocks noGrp="1"/>
          </p:cNvSpPr>
          <p:nvPr>
            <p:ph type="sldNum" idx="14"/>
          </p:nvPr>
        </p:nvSpPr>
        <p:spPr>
          <a:ln/>
        </p:spPr>
        <p:txBody>
          <a:bodyPr/>
          <a:lstStyle>
            <a:lvl1pPr>
              <a:defRPr/>
            </a:lvl1pPr>
          </a:lstStyle>
          <a:p>
            <a:fld id="{4F69C1ED-0E42-4EB0-9AB5-A25D0830AB86}" type="slidenum">
              <a:rPr lang="en-US" altLang="en-US"/>
              <a:pPr/>
              <a:t>‹#›</a:t>
            </a:fld>
            <a:endParaRPr lang="en-US" altLang="en-US"/>
          </a:p>
        </p:txBody>
      </p:sp>
    </p:spTree>
    <p:extLst>
      <p:ext uri="{BB962C8B-B14F-4D97-AF65-F5344CB8AC3E}">
        <p14:creationId xmlns:p14="http://schemas.microsoft.com/office/powerpoint/2010/main" val="281209459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pn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 Id="rId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Shape 10"/>
          <p:cNvSpPr txBox="1">
            <a:spLocks noGrp="1"/>
          </p:cNvSpPr>
          <p:nvPr>
            <p:ph type="title"/>
          </p:nvPr>
        </p:nvSpPr>
        <p:spPr bwMode="auto">
          <a:xfrm>
            <a:off x="457200" y="215900"/>
            <a:ext cx="8229600" cy="1096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a:sym typeface="Arial" panose="020B0604020202020204" pitchFamily="34" charset="0"/>
            </a:endParaRPr>
          </a:p>
        </p:txBody>
      </p:sp>
      <p:sp>
        <p:nvSpPr>
          <p:cNvPr id="1027" name="Shape 11"/>
          <p:cNvSpPr txBox="1">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1028" name="Shape 12"/>
          <p:cNvSpPr txBox="1">
            <a:spLocks noGrp="1"/>
          </p:cNvSpPr>
          <p:nvPr>
            <p:ph type="ftr" idx="11"/>
          </p:nvPr>
        </p:nvSpPr>
        <p:spPr bwMode="auto">
          <a:xfrm>
            <a:off x="93663" y="6172200"/>
            <a:ext cx="8596312"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lvl1pPr eaLnBrk="1" hangingPunct="1">
              <a:defRPr sz="1100"/>
            </a:lvl1pPr>
          </a:lstStyle>
          <a:p>
            <a:endParaRPr lang="en-US" altLang="en-US"/>
          </a:p>
        </p:txBody>
      </p:sp>
      <p:sp>
        <p:nvSpPr>
          <p:cNvPr id="1029" name="Shape 13"/>
          <p:cNvSpPr txBox="1">
            <a:spLocks noGrp="1"/>
          </p:cNvSpPr>
          <p:nvPr>
            <p:ph type="dt" idx="10"/>
          </p:nvPr>
        </p:nvSpPr>
        <p:spPr bwMode="auto">
          <a:xfrm>
            <a:off x="6335713" y="112713"/>
            <a:ext cx="2133600"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lvl1pPr algn="r" eaLnBrk="1" hangingPunct="1">
              <a:defRPr sz="900">
                <a:solidFill>
                  <a:srgbClr val="FFFFFF"/>
                </a:solidFill>
              </a:defRPr>
            </a:lvl1pPr>
          </a:lstStyle>
          <a:p>
            <a:endParaRPr lang="en-US" altLang="en-US"/>
          </a:p>
        </p:txBody>
      </p:sp>
      <p:sp>
        <p:nvSpPr>
          <p:cNvPr id="1030" name="Shape 14"/>
          <p:cNvSpPr txBox="1">
            <a:spLocks noGrp="1"/>
          </p:cNvSpPr>
          <p:nvPr>
            <p:ph type="sldNum" idx="12"/>
          </p:nvPr>
        </p:nvSpPr>
        <p:spPr bwMode="auto">
          <a:xfrm>
            <a:off x="8469313" y="112713"/>
            <a:ext cx="552450"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lvl1pPr algn="r" eaLnBrk="1" hangingPunct="1">
              <a:buSzPct val="25000"/>
              <a:defRPr sz="900">
                <a:solidFill>
                  <a:srgbClr val="FFFFFF"/>
                </a:solidFill>
              </a:defRPr>
            </a:lvl1pPr>
          </a:lstStyle>
          <a:p>
            <a:fld id="{9CB36C14-8DB9-4A73-9877-C595F7528FE1}" type="slidenum">
              <a:rPr lang="en-US" altLang="en-US"/>
              <a:pPr/>
              <a:t>‹#›</a:t>
            </a:fld>
            <a:endParaRPr lang="en-US" altLang="en-US"/>
          </a:p>
        </p:txBody>
      </p:sp>
      <p:pic>
        <p:nvPicPr>
          <p:cNvPr id="1031" name="Shape 15" descr="Pearson Logo"/>
          <p:cNvPicPr preferRelativeResize="0">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444500" y="6429375"/>
            <a:ext cx="917575" cy="280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32" name="Text Placeholder 5"/>
          <p:cNvSpPr txBox="1">
            <a:spLocks/>
          </p:cNvSpPr>
          <p:nvPr userDrawn="1"/>
        </p:nvSpPr>
        <p:spPr bwMode="auto">
          <a:xfrm>
            <a:off x="2713038" y="6461125"/>
            <a:ext cx="6046787"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marL="255588" indent="-255588">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r" eaLnBrk="1" hangingPunct="1"/>
            <a:r>
              <a:rPr lang="en-US" altLang="en-US" sz="1200" dirty="0">
                <a:solidFill>
                  <a:schemeClr val="tx1"/>
                </a:solidFill>
                <a:latin typeface="Verdana" panose="020B0604030504040204" pitchFamily="34" charset="0"/>
              </a:rPr>
              <a:t>Copyright © 2019, 2017, 2015 Pearson Education, Inc. All Rights Reserved</a:t>
            </a:r>
          </a:p>
        </p:txBody>
      </p:sp>
    </p:spTree>
  </p:cSld>
  <p:clrMap bg1="lt1" tx1="dk1" bg2="dk2" tx2="lt2" accent1="accent1" accent2="accent2" accent3="accent3" accent4="accent4" accent5="accent5" accent6="accent6" hlink="hlink" folHlink="folHlink"/>
  <p:sldLayoutIdLst>
    <p:sldLayoutId id="2147483710" r:id="rId1"/>
    <p:sldLayoutId id="2147483711" r:id="rId2"/>
    <p:sldLayoutId id="2147483712" r:id="rId3"/>
    <p:sldLayoutId id="2147483722" r:id="rId4"/>
    <p:sldLayoutId id="2147483713" r:id="rId5"/>
    <p:sldLayoutId id="2147483714" r:id="rId6"/>
    <p:sldLayoutId id="2147483715" r:id="rId7"/>
    <p:sldLayoutId id="2147483706" r:id="rId8"/>
    <p:sldLayoutId id="2147483707" r:id="rId9"/>
    <p:sldLayoutId id="2147483708" r:id="rId10"/>
    <p:sldLayoutId id="2147483709" r:id="rId11"/>
    <p:sldLayoutId id="2147483716" r:id="rId12"/>
    <p:sldLayoutId id="2147483717" r:id="rId13"/>
    <p:sldLayoutId id="2147483718" r:id="rId14"/>
    <p:sldLayoutId id="2147483719" r:id="rId15"/>
  </p:sldLayoutIdLst>
  <p:hf sldNum="0" hdr="0" ftr="0" dt="0"/>
  <p:txStyles>
    <p:titleStyle>
      <a:defPPr marR="0" lvl="0" algn="l" rtl="0">
        <a:lnSpc>
          <a:spcPct val="100000"/>
        </a:lnSpc>
        <a:spcBef>
          <a:spcPts val="0"/>
        </a:spcBef>
        <a:spcAft>
          <a:spcPts val="0"/>
        </a:spcAft>
      </a:defPPr>
      <a:lvl1pPr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1pPr>
      <a:lvl2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4572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9144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13716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18288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p:titleStyle>
    <p:bodyStyle>
      <a:defPPr marR="0" lvl="0" algn="l" rtl="0">
        <a:lnSpc>
          <a:spcPct val="100000"/>
        </a:lnSpc>
        <a:spcBef>
          <a:spcPts val="0"/>
        </a:spcBef>
        <a:spcAft>
          <a:spcPts val="0"/>
        </a:spcAft>
      </a:defPPr>
      <a:lvl1pPr marL="255588" indent="-255588"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1pPr>
      <a:lvl2pPr lvl="1"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2pPr>
      <a:lvl3pPr lvl="2"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3pPr>
      <a:lvl4pPr lvl="3"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4pPr>
      <a:lvl5pPr lvl="4"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0" name="Shape 10"/>
          <p:cNvSpPr txBox="1">
            <a:spLocks noGrp="1"/>
          </p:cNvSpPr>
          <p:nvPr>
            <p:ph type="title"/>
          </p:nvPr>
        </p:nvSpPr>
        <p:spPr bwMode="auto">
          <a:xfrm>
            <a:off x="457200" y="215900"/>
            <a:ext cx="8229600" cy="1096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a:sym typeface="Arial" panose="020B0604020202020204" pitchFamily="34" charset="0"/>
            </a:endParaRPr>
          </a:p>
        </p:txBody>
      </p:sp>
      <p:sp>
        <p:nvSpPr>
          <p:cNvPr id="2051" name="Shape 11"/>
          <p:cNvSpPr txBox="1">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a:sym typeface="Arial" panose="020B0604020202020204" pitchFamily="34" charset="0"/>
            </a:endParaRPr>
          </a:p>
        </p:txBody>
      </p:sp>
      <p:sp>
        <p:nvSpPr>
          <p:cNvPr id="2052" name="Shape 12"/>
          <p:cNvSpPr txBox="1">
            <a:spLocks noGrp="1"/>
          </p:cNvSpPr>
          <p:nvPr>
            <p:ph type="ftr" idx="11"/>
          </p:nvPr>
        </p:nvSpPr>
        <p:spPr bwMode="auto">
          <a:xfrm>
            <a:off x="93663" y="6172200"/>
            <a:ext cx="8596312"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lvl1pPr eaLnBrk="1" hangingPunct="1">
              <a:defRPr sz="1100"/>
            </a:lvl1pPr>
          </a:lstStyle>
          <a:p>
            <a:endParaRPr lang="en-US" altLang="en-US"/>
          </a:p>
        </p:txBody>
      </p:sp>
      <p:sp>
        <p:nvSpPr>
          <p:cNvPr id="2053" name="Shape 13"/>
          <p:cNvSpPr txBox="1">
            <a:spLocks noGrp="1"/>
          </p:cNvSpPr>
          <p:nvPr>
            <p:ph type="dt" idx="10"/>
          </p:nvPr>
        </p:nvSpPr>
        <p:spPr bwMode="auto">
          <a:xfrm>
            <a:off x="6335713" y="112713"/>
            <a:ext cx="2133600"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lvl1pPr algn="r" eaLnBrk="1" hangingPunct="1">
              <a:defRPr sz="900">
                <a:solidFill>
                  <a:srgbClr val="FFFFFF"/>
                </a:solidFill>
              </a:defRPr>
            </a:lvl1pPr>
          </a:lstStyle>
          <a:p>
            <a:endParaRPr lang="en-US" altLang="en-US"/>
          </a:p>
        </p:txBody>
      </p:sp>
      <p:sp>
        <p:nvSpPr>
          <p:cNvPr id="2054" name="Shape 14"/>
          <p:cNvSpPr txBox="1">
            <a:spLocks noGrp="1"/>
          </p:cNvSpPr>
          <p:nvPr>
            <p:ph type="sldNum" idx="12"/>
          </p:nvPr>
        </p:nvSpPr>
        <p:spPr bwMode="auto">
          <a:xfrm>
            <a:off x="8469313" y="112713"/>
            <a:ext cx="552450"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lvl1pPr algn="r" eaLnBrk="1" hangingPunct="1">
              <a:buSzPct val="25000"/>
              <a:defRPr sz="900">
                <a:solidFill>
                  <a:srgbClr val="FFFFFF"/>
                </a:solidFill>
              </a:defRPr>
            </a:lvl1pPr>
          </a:lstStyle>
          <a:p>
            <a:fld id="{0D1F38D2-D1E4-434A-9974-B0352CD2D241}" type="slidenum">
              <a:rPr lang="en-US" altLang="en-US"/>
              <a:pPr/>
              <a:t>‹#›</a:t>
            </a:fld>
            <a:endParaRPr lang="en-US" altLang="en-US"/>
          </a:p>
        </p:txBody>
      </p:sp>
      <p:pic>
        <p:nvPicPr>
          <p:cNvPr id="2055" name="Shape 15" descr="Pearson Logo"/>
          <p:cNvPicPr preferRelativeResize="0">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4500" y="6429375"/>
            <a:ext cx="917575" cy="280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dk2" tx2="lt2" accent1="accent1" accent2="accent2" accent3="accent3" accent4="accent4" accent5="accent5" accent6="accent6" hlink="hlink" folHlink="folHlink"/>
  <p:sldLayoutIdLst>
    <p:sldLayoutId id="2147483720" r:id="rId1"/>
    <p:sldLayoutId id="2147483721" r:id="rId2"/>
  </p:sldLayoutIdLst>
  <p:hf sldNum="0" hdr="0" ftr="0" dt="0"/>
  <p:txStyles>
    <p:titleStyle>
      <a:defPPr marR="0" lvl="0" algn="l" rtl="0">
        <a:lnSpc>
          <a:spcPct val="100000"/>
        </a:lnSpc>
        <a:spcBef>
          <a:spcPts val="0"/>
        </a:spcBef>
        <a:spcAft>
          <a:spcPts val="0"/>
        </a:spcAft>
      </a:defPPr>
      <a:lvl1pPr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1pPr>
      <a:lvl2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4572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9144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13716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18288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p:titleStyle>
    <p:bodyStyle>
      <a:defPPr marR="0" lvl="0" algn="l" rtl="0">
        <a:lnSpc>
          <a:spcPct val="100000"/>
        </a:lnSpc>
        <a:spcBef>
          <a:spcPts val="0"/>
        </a:spcBef>
        <a:spcAft>
          <a:spcPts val="0"/>
        </a:spcAft>
      </a:defPPr>
      <a:lvl1pPr marL="255588" indent="-255588"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1pPr>
      <a:lvl2pPr lvl="1"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2pPr>
      <a:lvl3pPr lvl="2"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3pPr>
      <a:lvl4pPr lvl="3"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4pPr>
      <a:lvl5pPr lvl="4"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6.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15.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www.w3.org/2007/02/mwbp_flip_cards.html" TargetMode="External"/><Relationship Id="rId2" Type="http://schemas.openxmlformats.org/officeDocument/2006/relationships/hyperlink" Target="http://www.w3.org/TR/mobile-bp" TargetMode="Externa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3.xml"/><Relationship Id="rId4" Type="http://schemas.openxmlformats.org/officeDocument/2006/relationships/image" Target="../media/image29.png"/></Relationships>
</file>

<file path=ppt/slides/_rels/slide2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0.png"/><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1.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hyperlink" Target="http://caniuse.com/flexbox" TargetMode="Externa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38.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hyperlink" Target="http://caniuse.com/css-grid" TargetMode="Externa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image" Target="../media/image40.png"/><Relationship Id="rId1" Type="http://schemas.openxmlformats.org/officeDocument/2006/relationships/slideLayout" Target="../slideLayouts/slideLayout11.xml"/><Relationship Id="rId4" Type="http://schemas.openxmlformats.org/officeDocument/2006/relationships/image" Target="../media/image42.png"/></Relationships>
</file>

<file path=ppt/slides/_rels/slide32.xml.rels><?xml version="1.0" encoding="UTF-8" standalone="yes"?>
<Relationships xmlns="http://schemas.openxmlformats.org/package/2006/relationships"><Relationship Id="rId2" Type="http://schemas.openxmlformats.org/officeDocument/2006/relationships/hyperlink" Target="http://jigsaw.w3.org/css-validator/" TargetMode="Externa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5.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5.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0"/>
            <a:ext cx="8388220" cy="1045386"/>
          </a:xfrm>
        </p:spPr>
        <p:txBody>
          <a:bodyPr anchor="ctr"/>
          <a:lstStyle/>
          <a:p>
            <a:pPr>
              <a:defRPr/>
            </a:pPr>
            <a:r>
              <a:rPr lang="en-US" dirty="0"/>
              <a:t>Web Development &amp; Design Foundations with H</a:t>
            </a:r>
            <a:r>
              <a:rPr lang="en-US" sz="100" dirty="0"/>
              <a:t> </a:t>
            </a:r>
            <a:r>
              <a:rPr lang="en-US" dirty="0"/>
              <a:t>T</a:t>
            </a:r>
            <a:r>
              <a:rPr lang="en-US" sz="100" dirty="0"/>
              <a:t> </a:t>
            </a:r>
            <a:r>
              <a:rPr lang="en-US" dirty="0"/>
              <a:t>M</a:t>
            </a:r>
            <a:r>
              <a:rPr lang="en-US" sz="100" dirty="0"/>
              <a:t> </a:t>
            </a:r>
            <a:r>
              <a:rPr lang="en-US" dirty="0"/>
              <a:t>L</a:t>
            </a:r>
            <a:r>
              <a:rPr lang="en-US" sz="100" dirty="0"/>
              <a:t> </a:t>
            </a:r>
            <a:r>
              <a:rPr lang="en-US" dirty="0"/>
              <a:t>5</a:t>
            </a:r>
            <a:endParaRPr lang="en-US" altLang="en-US" dirty="0">
              <a:solidFill>
                <a:schemeClr val="tx2"/>
              </a:solidFill>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a:xfrm>
            <a:off x="457200" y="1350134"/>
            <a:ext cx="8388220" cy="389592"/>
          </a:xfrm>
        </p:spPr>
        <p:txBody>
          <a:bodyPr/>
          <a:lstStyle/>
          <a:p>
            <a:r>
              <a:rPr lang="en-US" dirty="0">
                <a:latin typeface="+mn-lt"/>
              </a:rPr>
              <a:t>Ninth Edition</a:t>
            </a:r>
          </a:p>
        </p:txBody>
      </p:sp>
      <p:sp>
        <p:nvSpPr>
          <p:cNvPr id="4" name="Text Placeholder 3"/>
          <p:cNvSpPr>
            <a:spLocks noGrp="1"/>
          </p:cNvSpPr>
          <p:nvPr>
            <p:ph type="body" idx="2"/>
          </p:nvPr>
        </p:nvSpPr>
        <p:spPr>
          <a:xfrm>
            <a:off x="4773168" y="1923051"/>
            <a:ext cx="3913631" cy="1102032"/>
          </a:xfrm>
        </p:spPr>
        <p:txBody>
          <a:bodyPr/>
          <a:lstStyle/>
          <a:p>
            <a:pPr lvl="0" algn="ctr"/>
            <a:r>
              <a:rPr lang="en-US" b="1" dirty="0">
                <a:latin typeface="+mn-lt"/>
              </a:rPr>
              <a:t>Chapter 7</a:t>
            </a:r>
          </a:p>
        </p:txBody>
      </p:sp>
      <p:sp>
        <p:nvSpPr>
          <p:cNvPr id="5" name="Text Placeholder 4"/>
          <p:cNvSpPr>
            <a:spLocks noGrp="1"/>
          </p:cNvSpPr>
          <p:nvPr>
            <p:ph type="body" idx="3"/>
          </p:nvPr>
        </p:nvSpPr>
        <p:spPr>
          <a:xfrm>
            <a:off x="4773168" y="3114461"/>
            <a:ext cx="3913631" cy="829742"/>
          </a:xfrm>
        </p:spPr>
        <p:txBody>
          <a:bodyPr/>
          <a:lstStyle/>
          <a:p>
            <a:pPr algn="ctr"/>
            <a:r>
              <a:rPr lang="en-US" dirty="0">
                <a:latin typeface="+mn-lt"/>
              </a:rPr>
              <a:t>More on Links, Layout, and Mobile</a:t>
            </a:r>
            <a:endParaRPr lang="en-US" dirty="0">
              <a:latin typeface="+mn-lt"/>
              <a:cs typeface="Arial" panose="020B0604020202020204" pitchFamily="34" charset="0"/>
            </a:endParaRPr>
          </a:p>
        </p:txBody>
      </p:sp>
      <p:pic>
        <p:nvPicPr>
          <p:cNvPr id="7" name="Picture 6" descr="Front Cover: Web Development &amp; Design Foundations With H T M L 5 Ninth Edition by Felke-Morri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1356" y="1881497"/>
            <a:ext cx="3423935" cy="4382639"/>
          </a:xfrm>
          <a:prstGeom prst="rect">
            <a:avLst/>
          </a:prstGeom>
          <a:ln w="9525">
            <a:solidFill>
              <a:schemeClr val="tx1"/>
            </a:solidFill>
          </a:ln>
        </p:spPr>
      </p:pic>
      <p:sp>
        <p:nvSpPr>
          <p:cNvPr id="6" name="Text Placeholder 5"/>
          <p:cNvSpPr>
            <a:spLocks noGrp="1"/>
          </p:cNvSpPr>
          <p:nvPr>
            <p:ph type="body" idx="13"/>
          </p:nvPr>
        </p:nvSpPr>
        <p:spPr>
          <a:xfrm>
            <a:off x="2625213" y="6419554"/>
            <a:ext cx="6141058" cy="319359"/>
          </a:xfrm>
        </p:spPr>
        <p:txBody>
          <a:bodyPr anchor="ct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2019, 2017, 2015 Pearson Education, Inc. All Rights Reserved</a:t>
            </a:r>
          </a:p>
        </p:txBody>
      </p:sp>
      <p:sp>
        <p:nvSpPr>
          <p:cNvPr id="8" name="TextBox 7"/>
          <p:cNvSpPr txBox="1"/>
          <p:nvPr/>
        </p:nvSpPr>
        <p:spPr>
          <a:xfrm>
            <a:off x="5377070" y="4611757"/>
            <a:ext cx="2922104" cy="646331"/>
          </a:xfrm>
          <a:prstGeom prst="rect">
            <a:avLst/>
          </a:prstGeom>
          <a:noFill/>
        </p:spPr>
        <p:txBody>
          <a:bodyPr wrap="square" rtlCol="0">
            <a:spAutoFit/>
          </a:bodyPr>
          <a:lstStyle/>
          <a:p>
            <a:r>
              <a:rPr lang="en-US" sz="1200" dirty="0">
                <a:solidFill>
                  <a:schemeClr val="bg1"/>
                </a:solidFill>
                <a:latin typeface="+mn-lt"/>
              </a:rPr>
              <a:t>Slides in this presentation contain hyperlinks. JAWS users should be able to get a list of links by using INSERT+F7</a:t>
            </a:r>
          </a:p>
        </p:txBody>
      </p:sp>
    </p:spTree>
    <p:extLst>
      <p:ext uri="{BB962C8B-B14F-4D97-AF65-F5344CB8AC3E}">
        <p14:creationId xmlns:p14="http://schemas.microsoft.com/office/powerpoint/2010/main" val="26594288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a:latin typeface="Times New Roman" panose="02020603050405020304" pitchFamily="18" charset="0"/>
                <a:ea typeface="+mj-ea"/>
                <a:cs typeface="+mj-cs"/>
              </a:rPr>
              <a:t>Checkpoint 7.1</a:t>
            </a:r>
          </a:p>
        </p:txBody>
      </p:sp>
      <p:sp>
        <p:nvSpPr>
          <p:cNvPr id="3" name="Text Placeholder 2"/>
          <p:cNvSpPr>
            <a:spLocks noGrp="1"/>
          </p:cNvSpPr>
          <p:nvPr>
            <p:ph type="body" idx="1"/>
          </p:nvPr>
        </p:nvSpPr>
        <p:spPr>
          <a:xfrm>
            <a:off x="457200" y="1600200"/>
            <a:ext cx="8229600" cy="2416016"/>
          </a:xfrm>
        </p:spPr>
        <p:txBody>
          <a:bodyPr>
            <a:spAutoFit/>
          </a:bodyPr>
          <a:lstStyle/>
          <a:p>
            <a:pPr marL="432054" indent="-432054" eaLnBrk="1" hangingPunct="1">
              <a:buSzPts val="2400"/>
              <a:buFont typeface="Gill Sans MT" panose="020B0502020104020203" pitchFamily="34" charset="0"/>
              <a:buAutoNum type="arabicPeriod"/>
              <a:tabLst/>
              <a:defRPr/>
            </a:pPr>
            <a:r>
              <a:rPr lang="en-US" altLang="en-US" sz="2400" kern="1200" dirty="0">
                <a:solidFill>
                  <a:srgbClr val="000000"/>
                </a:solidFill>
                <a:latin typeface="Arial (Body)"/>
                <a:ea typeface="+mn-ea"/>
                <a:cs typeface="+mn-cs"/>
              </a:rPr>
              <a:t>Describe a reason to organize the files in a website using folders and subfolders.</a:t>
            </a:r>
          </a:p>
          <a:p>
            <a:pPr marL="432054" indent="-432054" eaLnBrk="1" hangingPunct="1">
              <a:buSzPts val="2400"/>
              <a:buFont typeface="Gill Sans MT" panose="020B0502020104020203" pitchFamily="34" charset="0"/>
              <a:buAutoNum type="arabicPeriod"/>
              <a:tabLst/>
              <a:defRPr/>
            </a:pPr>
            <a:r>
              <a:rPr lang="en-US" altLang="en-US" sz="2400" kern="1200" dirty="0">
                <a:solidFill>
                  <a:srgbClr val="000000"/>
                </a:solidFill>
                <a:latin typeface="Arial (Body)"/>
                <a:ea typeface="+mn-ea"/>
                <a:cs typeface="+mn-cs"/>
              </a:rPr>
              <a:t>Which attribute configures a hyperlink to open the file in a new browser window or tab?</a:t>
            </a:r>
          </a:p>
          <a:p>
            <a:pPr marL="432054" indent="-432054" eaLnBrk="1" hangingPunct="1">
              <a:buSzPts val="2400"/>
              <a:buFont typeface="Gill Sans MT" panose="020B0502020104020203" pitchFamily="34" charset="0"/>
              <a:buAutoNum type="arabicPeriod"/>
              <a:tabLst/>
              <a:defRPr/>
            </a:pPr>
            <a:r>
              <a:rPr lang="en-US" altLang="en-US" sz="2400" kern="1200" dirty="0">
                <a:solidFill>
                  <a:srgbClr val="000000"/>
                </a:solidFill>
                <a:latin typeface="Arial (Body)"/>
                <a:ea typeface="+mn-ea"/>
                <a:cs typeface="+mn-cs"/>
              </a:rPr>
              <a:t>State an advantage of using C</a:t>
            </a:r>
            <a:r>
              <a:rPr lang="en-US" altLang="en-US" sz="100" kern="1200" dirty="0">
                <a:solidFill>
                  <a:srgbClr val="000000"/>
                </a:solidFill>
                <a:latin typeface="Arial (Body)"/>
                <a:ea typeface="+mn-ea"/>
                <a:cs typeface="+mn-cs"/>
              </a:rPr>
              <a:t> </a:t>
            </a:r>
            <a:r>
              <a:rPr lang="en-US" altLang="en-US" sz="2400" kern="1200" dirty="0">
                <a:solidFill>
                  <a:srgbClr val="000000"/>
                </a:solidFill>
                <a:latin typeface="Arial (Body)"/>
                <a:ea typeface="+mn-ea"/>
                <a:cs typeface="+mn-cs"/>
              </a:rPr>
              <a:t>S</a:t>
            </a:r>
            <a:r>
              <a:rPr lang="en-US" altLang="en-US" sz="100" kern="1200" dirty="0">
                <a:solidFill>
                  <a:srgbClr val="000000"/>
                </a:solidFill>
                <a:latin typeface="Arial (Body)"/>
                <a:ea typeface="+mn-ea"/>
                <a:cs typeface="+mn-cs"/>
              </a:rPr>
              <a:t> </a:t>
            </a:r>
            <a:r>
              <a:rPr lang="en-US" altLang="en-US" sz="2400" kern="1200" dirty="0">
                <a:solidFill>
                  <a:srgbClr val="000000"/>
                </a:solidFill>
                <a:latin typeface="Arial (Body)"/>
                <a:ea typeface="+mn-ea"/>
                <a:cs typeface="+mn-cs"/>
              </a:rPr>
              <a:t>S sprites in a website.</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Aft>
                <a:spcPts val="0"/>
              </a:spcAft>
              <a:buFont typeface="Times New Roman"/>
              <a:buNone/>
              <a:defRPr/>
            </a:pPr>
            <a:r>
              <a:rPr lang="en-US" sz="3400" b="1" kern="1200" spc="-50" dirty="0">
                <a:solidFill>
                  <a:srgbClr val="007FA3"/>
                </a:solidFill>
                <a:latin typeface="Times New Roman" panose="02020603050405020304" pitchFamily="18" charset="0"/>
                <a:ea typeface="+mj-ea"/>
                <a:cs typeface="+mj-cs"/>
                <a:sym typeface="Times New Roman"/>
              </a:rPr>
              <a:t>Three Column Page Layout</a:t>
            </a:r>
          </a:p>
        </p:txBody>
      </p:sp>
      <p:sp>
        <p:nvSpPr>
          <p:cNvPr id="3" name="Text Placeholder 2"/>
          <p:cNvSpPr>
            <a:spLocks noGrp="1"/>
          </p:cNvSpPr>
          <p:nvPr>
            <p:ph type="body" idx="1"/>
          </p:nvPr>
        </p:nvSpPr>
        <p:spPr>
          <a:xfrm>
            <a:off x="457200" y="1600201"/>
            <a:ext cx="8229600" cy="1143000"/>
          </a:xfrm>
        </p:spPr>
        <p:txBody>
          <a:bodyPr/>
          <a:lstStyle/>
          <a:p>
            <a:pPr marL="69850" indent="0" fontAlgn="auto">
              <a:buFont typeface="Wingdings 3" panose="05040102010807070707" pitchFamily="18" charset="2"/>
              <a:buNone/>
              <a:defRPr/>
            </a:pPr>
            <a:r>
              <a:rPr lang="en-US" sz="2400" dirty="0">
                <a:solidFill>
                  <a:schemeClr val="tx1"/>
                </a:solidFill>
                <a:latin typeface="+mn-lt"/>
                <a:cs typeface="Times New Roman" pitchFamily="18" charset="0"/>
              </a:rPr>
              <a:t>A common web page layout consists of a header across the top of the page with three columns below:</a:t>
            </a:r>
            <a:br>
              <a:rPr lang="en-US" sz="2400" dirty="0">
                <a:solidFill>
                  <a:schemeClr val="tx1"/>
                </a:solidFill>
                <a:latin typeface="+mn-lt"/>
                <a:cs typeface="Times New Roman" pitchFamily="18" charset="0"/>
              </a:rPr>
            </a:br>
            <a:r>
              <a:rPr lang="en-US" sz="2400" dirty="0">
                <a:solidFill>
                  <a:schemeClr val="tx1"/>
                </a:solidFill>
                <a:latin typeface="+mn-lt"/>
                <a:cs typeface="Times New Roman" pitchFamily="18" charset="0"/>
              </a:rPr>
              <a:t>navigation, content, and sidebar.</a:t>
            </a:r>
          </a:p>
        </p:txBody>
      </p:sp>
      <p:pic>
        <p:nvPicPr>
          <p:cNvPr id="29699" name="Picture 1" descr="A wireframe. The wireframe appears as follows. container. header. left column. n a v. middle column. main, footer. right column. Aside, news, news"/>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40080" y="3115151"/>
            <a:ext cx="3100388" cy="281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8" descr="A browser tab titled Door County Wildflowers. The page is formatted in three columns, with different text colors. In the following description, text written in brackets is formatted as hyperlinks on the page. The header’s background is a repeating image of wildflowers. The text Door County Wildflowers is aligned left, and Skip to Content is aligned right above it. The navigation area’s background is gray. An image of a wildflower follows a list. Home, Spring, Summer, Fall, Contact. The main area’s background is white. There is a different picture of a different wildflower before the second heading. The area reads as follows. Door County Wisconsin’s Door County Peninsula is ecologically diverse upland and boreal forest, bogs, swamps, sand and rock beaches, limestone escarpments, and farmlands. The variety of ecosystems supports a large number of wildflower species. Explore the beauty of Door County Wildflowers. With five state parks, tons of county parks, and private nature sanctuaries, Door County is teeming with natural areas for you to stalk your favorite wildflowers. The aside area’s background is gray. It contains two paragraphs separated from their respective headings by horizontal bars. The area reads as follows. The Ridges The Ridges Nature Sanctuary offers wild orchid hikes during the summer months. For more info, visit The Ridges. Newport State Park. The Newport Wilderness Society sponsors free meadow hikes at 9 a m every Saturday. Stop by the park office to register. The footer is centered and reads Copyright, copyright symbol, 2016 Door County Wild Flowers."/>
          <p:cNvPicPr>
            <a:picLocks noChangeAspect="1" noChangeArrowheads="1"/>
          </p:cNvPicPr>
          <p:nvPr/>
        </p:nvPicPr>
        <p:blipFill>
          <a:blip r:embed="rId3"/>
          <a:srcRect/>
          <a:stretch>
            <a:fillRect/>
          </a:stretch>
        </p:blipFill>
        <p:spPr bwMode="auto">
          <a:xfrm>
            <a:off x="3987800" y="3115151"/>
            <a:ext cx="4699000" cy="2909887"/>
          </a:xfrm>
          <a:prstGeom prst="rect">
            <a:avLst/>
          </a:prstGeom>
          <a:noFill/>
          <a:ln>
            <a:no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Aft>
                <a:spcPts val="0"/>
              </a:spcAft>
              <a:buFont typeface="Times New Roman"/>
              <a:buNone/>
              <a:defRPr/>
            </a:pPr>
            <a:r>
              <a:rPr lang="en-US" sz="3400" b="1" kern="1200" spc="-50" dirty="0">
                <a:solidFill>
                  <a:srgbClr val="007FA3"/>
                </a:solidFill>
                <a:latin typeface="Times New Roman" panose="02020603050405020304" pitchFamily="18" charset="0"/>
                <a:ea typeface="+mj-ea"/>
                <a:cs typeface="+mj-cs"/>
                <a:sym typeface="Times New Roman"/>
              </a:rPr>
              <a:t>Three Column Layout</a:t>
            </a:r>
          </a:p>
        </p:txBody>
      </p:sp>
      <p:sp>
        <p:nvSpPr>
          <p:cNvPr id="3" name="Content Placeholder 2"/>
          <p:cNvSpPr>
            <a:spLocks noGrp="1"/>
          </p:cNvSpPr>
          <p:nvPr>
            <p:ph type="body" idx="1"/>
          </p:nvPr>
        </p:nvSpPr>
        <p:spPr>
          <a:xfrm>
            <a:off x="457200" y="1600200"/>
            <a:ext cx="4983480" cy="4850015"/>
          </a:xfrm>
        </p:spPr>
        <p:txBody>
          <a:bodyPr wrap="square">
            <a:spAutoFit/>
          </a:bodyPr>
          <a:lstStyle/>
          <a:p>
            <a:pPr marL="0" indent="0" eaLnBrk="1" hangingPunct="1">
              <a:spcBef>
                <a:spcPts val="400"/>
              </a:spcBef>
              <a:buClr>
                <a:srgbClr val="007FA3"/>
              </a:buClr>
              <a:buSzPct val="100000"/>
              <a:buNone/>
              <a:defRPr/>
            </a:pPr>
            <a:r>
              <a:rPr lang="en-US" altLang="en-US" sz="1800" kern="1200" dirty="0">
                <a:latin typeface="Arial (Body)"/>
                <a:ea typeface="+mn-ea"/>
                <a:cs typeface="Times New Roman" panose="02020603050405020304" pitchFamily="18" charset="0"/>
                <a:sym typeface="Arial"/>
              </a:rPr>
              <a:t>container sets default background color, text color, font typeface, and a minimum width</a:t>
            </a:r>
          </a:p>
          <a:p>
            <a:pPr marL="0" indent="0" eaLnBrk="1" hangingPunct="1">
              <a:buClr>
                <a:srgbClr val="007FA3"/>
              </a:buClr>
              <a:buSzPct val="100000"/>
              <a:buNone/>
              <a:defRPr/>
            </a:pPr>
            <a:r>
              <a:rPr lang="en-US" altLang="en-US" sz="1800" b="1" kern="1200" dirty="0">
                <a:latin typeface="Arial (Body)"/>
                <a:ea typeface="+mn-ea"/>
                <a:cs typeface="Times New Roman" panose="02020603050405020304" pitchFamily="18" charset="0"/>
                <a:sym typeface="Arial"/>
              </a:rPr>
              <a:t>Left-column navigation</a:t>
            </a:r>
          </a:p>
          <a:p>
            <a:pPr eaLnBrk="1" hangingPunct="1">
              <a:spcBef>
                <a:spcPts val="1000"/>
              </a:spcBef>
              <a:defRPr/>
            </a:pPr>
            <a:r>
              <a:rPr lang="en-US" altLang="en-US" sz="1800" kern="1200" dirty="0">
                <a:latin typeface="Arial (Body)"/>
                <a:ea typeface="+mn-ea"/>
                <a:cs typeface="Times New Roman" panose="02020603050405020304" pitchFamily="18" charset="0"/>
                <a:sym typeface="Arial"/>
              </a:rPr>
              <a:t>float: left; width:150px;</a:t>
            </a:r>
          </a:p>
          <a:p>
            <a:pPr marL="0" indent="0" eaLnBrk="1" hangingPunct="1">
              <a:buClr>
                <a:srgbClr val="007FA3"/>
              </a:buClr>
              <a:buSzPct val="100000"/>
              <a:buNone/>
              <a:defRPr/>
            </a:pPr>
            <a:r>
              <a:rPr lang="en-US" altLang="en-US" sz="1800" b="1" kern="1200" dirty="0">
                <a:latin typeface="Arial (Body)"/>
                <a:ea typeface="+mn-ea"/>
                <a:cs typeface="Times New Roman" panose="02020603050405020304" pitchFamily="18" charset="0"/>
                <a:sym typeface="Arial"/>
              </a:rPr>
              <a:t>Right-column content</a:t>
            </a:r>
          </a:p>
          <a:p>
            <a:pPr eaLnBrk="1" hangingPunct="1">
              <a:spcBef>
                <a:spcPts val="1000"/>
              </a:spcBef>
              <a:defRPr/>
            </a:pPr>
            <a:r>
              <a:rPr lang="en-US" altLang="en-US" sz="1800" kern="1200" dirty="0">
                <a:latin typeface="Arial (Body)"/>
                <a:ea typeface="+mn-ea"/>
                <a:cs typeface="Times New Roman" panose="02020603050405020304" pitchFamily="18" charset="0"/>
                <a:sym typeface="Arial"/>
              </a:rPr>
              <a:t>float: right; width: 200px;</a:t>
            </a:r>
          </a:p>
          <a:p>
            <a:pPr marL="0" indent="0" eaLnBrk="1" hangingPunct="1">
              <a:buClr>
                <a:srgbClr val="007FA3"/>
              </a:buClr>
              <a:buSzPct val="100000"/>
              <a:buNone/>
              <a:defRPr/>
            </a:pPr>
            <a:r>
              <a:rPr lang="en-US" altLang="en-US" sz="1800" b="1" kern="1200" dirty="0">
                <a:latin typeface="Arial (Body)"/>
                <a:ea typeface="+mn-ea"/>
                <a:cs typeface="Times New Roman" panose="02020603050405020304" pitchFamily="18" charset="0"/>
                <a:sym typeface="Arial"/>
              </a:rPr>
              <a:t>Center column</a:t>
            </a:r>
          </a:p>
          <a:p>
            <a:pPr eaLnBrk="1" hangingPunct="1">
              <a:spcBef>
                <a:spcPts val="1000"/>
              </a:spcBef>
              <a:defRPr/>
            </a:pPr>
            <a:r>
              <a:rPr lang="en-US" altLang="en-US" sz="1800" kern="1200" dirty="0">
                <a:latin typeface="Arial (Body)"/>
                <a:ea typeface="+mn-ea"/>
                <a:cs typeface="Times New Roman" panose="02020603050405020304" pitchFamily="18" charset="0"/>
                <a:sym typeface="Arial"/>
              </a:rPr>
              <a:t>Uses the remaining screen room available room after the floating columns display</a:t>
            </a:r>
          </a:p>
          <a:p>
            <a:pPr eaLnBrk="1" hangingPunct="1">
              <a:spcBef>
                <a:spcPts val="1000"/>
              </a:spcBef>
              <a:defRPr/>
            </a:pPr>
            <a:r>
              <a:rPr lang="en-US" altLang="en-US" sz="1800" kern="1200" dirty="0">
                <a:latin typeface="Arial (Body)"/>
                <a:ea typeface="+mn-ea"/>
                <a:cs typeface="+mn-cs"/>
                <a:sym typeface="Arial"/>
              </a:rPr>
              <a:t>margin: 0 210px 0 160px;</a:t>
            </a:r>
          </a:p>
          <a:p>
            <a:pPr marL="0" indent="0" eaLnBrk="1" hangingPunct="1">
              <a:spcBef>
                <a:spcPts val="400"/>
              </a:spcBef>
              <a:buClr>
                <a:srgbClr val="007FA3"/>
              </a:buClr>
              <a:buSzPct val="100000"/>
              <a:buNone/>
              <a:defRPr/>
            </a:pPr>
            <a:r>
              <a:rPr lang="en-US" altLang="en-US" sz="1800" b="1" kern="1200" dirty="0">
                <a:latin typeface="Arial (Body)"/>
                <a:ea typeface="+mn-ea"/>
                <a:cs typeface="+mn-cs"/>
                <a:sym typeface="Arial"/>
              </a:rPr>
              <a:t>Footer </a:t>
            </a:r>
            <a:r>
              <a:rPr lang="en-US" altLang="en-US" sz="1800" kern="1200" dirty="0">
                <a:latin typeface="Arial (Body)"/>
                <a:ea typeface="+mn-ea"/>
                <a:cs typeface="+mn-cs"/>
                <a:sym typeface="Arial"/>
              </a:rPr>
              <a:t>– clears the float</a:t>
            </a:r>
          </a:p>
          <a:p>
            <a:pPr eaLnBrk="1" hangingPunct="1">
              <a:spcBef>
                <a:spcPts val="1000"/>
              </a:spcBef>
              <a:defRPr/>
            </a:pPr>
            <a:r>
              <a:rPr lang="en-US" altLang="en-US" sz="1800" kern="1200" dirty="0">
                <a:latin typeface="Arial (Body)"/>
                <a:ea typeface="+mn-ea"/>
                <a:cs typeface="+mn-cs"/>
                <a:sym typeface="Arial"/>
              </a:rPr>
              <a:t>clear: both;</a:t>
            </a:r>
          </a:p>
        </p:txBody>
      </p:sp>
      <p:pic>
        <p:nvPicPr>
          <p:cNvPr id="30724" name="Picture 7" descr="A wireframe. The wireframe appears as follows. container. header. left column. n a v. middle column. main, footer. right column. Aside, news, new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42623" y="1598696"/>
            <a:ext cx="2594599" cy="23445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7" name="Picture 6" descr="The browser tab titled Door County Wildflowers."/>
          <p:cNvPicPr>
            <a:picLocks noChangeAspect="1" noChangeArrowheads="1"/>
          </p:cNvPicPr>
          <p:nvPr/>
        </p:nvPicPr>
        <p:blipFill>
          <a:blip r:embed="rId3"/>
          <a:srcRect/>
          <a:stretch>
            <a:fillRect/>
          </a:stretch>
        </p:blipFill>
        <p:spPr bwMode="auto">
          <a:xfrm>
            <a:off x="5598466" y="4237864"/>
            <a:ext cx="2839073" cy="1757027"/>
          </a:xfrm>
          <a:prstGeom prst="rect">
            <a:avLst/>
          </a:prstGeom>
          <a:noFill/>
          <a:ln>
            <a:no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a:latin typeface="Times New Roman" panose="02020603050405020304" pitchFamily="18" charset="0"/>
                <a:ea typeface="+mj-ea"/>
                <a:cs typeface="+mj-cs"/>
              </a:rPr>
              <a:t>C</a:t>
            </a:r>
            <a:r>
              <a:rPr lang="en-US" sz="100" kern="1200" spc="-50" dirty="0">
                <a:latin typeface="Times New Roman" panose="02020603050405020304" pitchFamily="18" charset="0"/>
                <a:ea typeface="+mj-ea"/>
                <a:cs typeface="+mj-cs"/>
              </a:rPr>
              <a:t> </a:t>
            </a:r>
            <a:r>
              <a:rPr lang="en-US" kern="1200" spc="-50" dirty="0">
                <a:latin typeface="Times New Roman" panose="02020603050405020304" pitchFamily="18" charset="0"/>
                <a:ea typeface="+mj-ea"/>
                <a:cs typeface="+mj-cs"/>
              </a:rPr>
              <a:t>S</a:t>
            </a:r>
            <a:r>
              <a:rPr lang="en-US" sz="100" kern="1200" spc="-50" dirty="0">
                <a:latin typeface="Times New Roman" panose="02020603050405020304" pitchFamily="18" charset="0"/>
                <a:ea typeface="+mj-ea"/>
                <a:cs typeface="+mj-cs"/>
              </a:rPr>
              <a:t> </a:t>
            </a:r>
            <a:r>
              <a:rPr lang="en-US" kern="1200" spc="-50" dirty="0">
                <a:latin typeface="Times New Roman" panose="02020603050405020304" pitchFamily="18" charset="0"/>
                <a:ea typeface="+mj-ea"/>
                <a:cs typeface="+mj-cs"/>
              </a:rPr>
              <a:t>S Styling for Print</a:t>
            </a:r>
          </a:p>
        </p:txBody>
      </p:sp>
      <p:sp>
        <p:nvSpPr>
          <p:cNvPr id="3" name="Text Placeholder 2"/>
          <p:cNvSpPr>
            <a:spLocks noGrp="1"/>
          </p:cNvSpPr>
          <p:nvPr>
            <p:ph type="body" idx="1"/>
          </p:nvPr>
        </p:nvSpPr>
        <p:spPr>
          <a:xfrm>
            <a:off x="457200" y="1600200"/>
            <a:ext cx="8229600" cy="2600682"/>
          </a:xfrm>
        </p:spPr>
        <p:txBody>
          <a:bodyPr>
            <a:spAutoFit/>
          </a:bodyPr>
          <a:lstStyle/>
          <a:p>
            <a:pPr marL="0" indent="0" eaLnBrk="1" hangingPunct="1">
              <a:buNone/>
              <a:defRPr/>
            </a:pPr>
            <a:r>
              <a:rPr lang="en-US" altLang="en-US" sz="2200" kern="1200" dirty="0">
                <a:solidFill>
                  <a:srgbClr val="000000"/>
                </a:solidFill>
                <a:latin typeface="+mn-lt"/>
                <a:ea typeface="+mn-ea"/>
                <a:cs typeface="Times New Roman" panose="02020603050405020304" pitchFamily="18" charset="0"/>
              </a:rPr>
              <a:t>Create an external style sheet with the configurations for browser display.</a:t>
            </a:r>
          </a:p>
          <a:p>
            <a:pPr marL="0" indent="0" eaLnBrk="1" hangingPunct="1">
              <a:buNone/>
              <a:defRPr/>
            </a:pPr>
            <a:r>
              <a:rPr lang="en-US" altLang="en-US" sz="2200" kern="1200" dirty="0">
                <a:solidFill>
                  <a:srgbClr val="000000"/>
                </a:solidFill>
                <a:latin typeface="+mn-lt"/>
                <a:ea typeface="+mn-ea"/>
                <a:cs typeface="Times New Roman" panose="02020603050405020304" pitchFamily="18" charset="0"/>
              </a:rPr>
              <a:t>Create a second external style sheet with the configurations for printing.</a:t>
            </a:r>
          </a:p>
          <a:p>
            <a:pPr marL="0" indent="0" eaLnBrk="1" hangingPunct="1">
              <a:buNone/>
              <a:defRPr/>
            </a:pPr>
            <a:r>
              <a:rPr lang="en-US" altLang="en-US" sz="2200" kern="1200" dirty="0">
                <a:solidFill>
                  <a:srgbClr val="000000"/>
                </a:solidFill>
                <a:latin typeface="+mn-lt"/>
                <a:ea typeface="+mn-ea"/>
                <a:cs typeface="Times New Roman" panose="02020603050405020304" pitchFamily="18" charset="0"/>
              </a:rPr>
              <a:t>Connect both of the external style sheets to the web page using two</a:t>
            </a:r>
            <a:r>
              <a:rPr lang="en-US" altLang="en-US" sz="2200" kern="1200" dirty="0">
                <a:solidFill>
                  <a:srgbClr val="000000"/>
                </a:solidFill>
                <a:latin typeface="+mn-lt"/>
                <a:ea typeface="+mn-ea"/>
                <a:cs typeface="+mn-cs"/>
              </a:rPr>
              <a:t> </a:t>
            </a:r>
            <a:r>
              <a:rPr lang="en-US" altLang="en-US" sz="2200" kern="1200" dirty="0">
                <a:solidFill>
                  <a:srgbClr val="000000"/>
                </a:solidFill>
                <a:latin typeface="+mn-lt"/>
                <a:ea typeface="+mn-ea"/>
                <a:cs typeface="Times New Roman" panose="02020603050405020304" pitchFamily="18" charset="0"/>
              </a:rPr>
              <a:t>&lt;link &gt; elements.</a:t>
            </a:r>
            <a:endParaRPr lang="en-US" altLang="en-US" sz="2200" kern="1200" dirty="0">
              <a:solidFill>
                <a:srgbClr val="000000"/>
              </a:solidFill>
              <a:latin typeface="+mn-lt"/>
              <a:ea typeface="+mn-ea"/>
              <a:cs typeface="+mn-cs"/>
            </a:endParaRPr>
          </a:p>
        </p:txBody>
      </p:sp>
      <p:pic>
        <p:nvPicPr>
          <p:cNvPr id="6" name="Picture 5" descr="Computer code has 2 lines. the lines read as follows. line 1. left angle bracket link r e l equals double quote style sheet double quote h r e f equals double quote wild flower period c s s double quote type equals double quote text slash c s s double quote media equals double quote screen double quote right angle bracket. line 2. left angle bracket link r e l equals double quote style sheet double quote h r e f equals double quote wild flower print period c s s double quote type equals double quote text slash c s s double quote media equals double quote print double quote right angle bracket."/>
          <p:cNvPicPr>
            <a:picLocks noChangeAspect="1"/>
          </p:cNvPicPr>
          <p:nvPr/>
        </p:nvPicPr>
        <p:blipFill>
          <a:blip r:embed="rId2"/>
          <a:stretch>
            <a:fillRect/>
          </a:stretch>
        </p:blipFill>
        <p:spPr>
          <a:xfrm>
            <a:off x="450207" y="4431188"/>
            <a:ext cx="8180450" cy="74316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5007"/>
            <a:ext cx="8229600" cy="707856"/>
          </a:xfrm>
        </p:spPr>
        <p:txBody>
          <a:bodyPr>
            <a:spAutoFit/>
          </a:bodyPr>
          <a:lstStyle/>
          <a:p>
            <a:pPr eaLnBrk="1" fontAlgn="auto" hangingPunct="1">
              <a:spcBef>
                <a:spcPct val="0"/>
              </a:spcBef>
              <a:spcAft>
                <a:spcPts val="0"/>
              </a:spcAft>
              <a:buClrTx/>
              <a:defRPr/>
            </a:pPr>
            <a:r>
              <a:rPr lang="en-US" sz="3400" b="1" kern="1200" spc="-50" dirty="0">
                <a:solidFill>
                  <a:schemeClr val="tx2"/>
                </a:solidFill>
                <a:latin typeface="Times New Roman" panose="02020603050405020304" pitchFamily="18" charset="0"/>
                <a:ea typeface="+mj-ea"/>
                <a:cs typeface="+mj-cs"/>
              </a:rPr>
              <a:t>Print Styling Best Practices</a:t>
            </a:r>
          </a:p>
        </p:txBody>
      </p:sp>
      <p:sp>
        <p:nvSpPr>
          <p:cNvPr id="3" name="Text Placeholder 2"/>
          <p:cNvSpPr>
            <a:spLocks noGrp="1"/>
          </p:cNvSpPr>
          <p:nvPr>
            <p:ph idx="1"/>
          </p:nvPr>
        </p:nvSpPr>
        <p:spPr>
          <a:xfrm>
            <a:off x="457200" y="1600200"/>
            <a:ext cx="8229600" cy="800189"/>
          </a:xfrm>
        </p:spPr>
        <p:txBody>
          <a:bodyPr wrap="square">
            <a:spAutoFit/>
          </a:bodyPr>
          <a:lstStyle/>
          <a:p>
            <a:pPr marL="0" indent="0" eaLnBrk="1" fontAlgn="auto" hangingPunct="1">
              <a:spcBef>
                <a:spcPts val="600"/>
              </a:spcBef>
              <a:buNone/>
              <a:tabLst/>
              <a:defRPr/>
            </a:pPr>
            <a:r>
              <a:rPr lang="en-US" sz="2000" b="1" kern="1200" dirty="0">
                <a:solidFill>
                  <a:schemeClr val="tx1"/>
                </a:solidFill>
                <a:latin typeface="+mn-lt"/>
                <a:ea typeface="+mn-ea"/>
                <a:cs typeface="+mn-cs"/>
              </a:rPr>
              <a:t>Hide non-essential content</a:t>
            </a:r>
            <a:br>
              <a:rPr lang="en-US" sz="2000" kern="1200" dirty="0">
                <a:solidFill>
                  <a:schemeClr val="tx1"/>
                </a:solidFill>
                <a:latin typeface="+mn-lt"/>
                <a:ea typeface="+mn-ea"/>
                <a:cs typeface="+mn-cs"/>
              </a:rPr>
            </a:br>
            <a:r>
              <a:rPr lang="en-US" sz="2000" kern="1200" dirty="0">
                <a:solidFill>
                  <a:schemeClr val="tx1"/>
                </a:solidFill>
                <a:latin typeface="+mn-lt"/>
                <a:ea typeface="+mn-ea"/>
                <a:cs typeface="+mn-cs"/>
              </a:rPr>
              <a:t>Example:</a:t>
            </a:r>
          </a:p>
        </p:txBody>
      </p:sp>
      <p:pic>
        <p:nvPicPr>
          <p:cNvPr id="7" name="Picture 6" descr="Computer code reads, hash n a v left brace display colon none semicolon right brace."/>
          <p:cNvPicPr>
            <a:picLocks noChangeAspect="1"/>
          </p:cNvPicPr>
          <p:nvPr/>
        </p:nvPicPr>
        <p:blipFill>
          <a:blip r:embed="rId2"/>
          <a:stretch>
            <a:fillRect/>
          </a:stretch>
        </p:blipFill>
        <p:spPr>
          <a:xfrm>
            <a:off x="884640" y="2328319"/>
            <a:ext cx="2959908" cy="596044"/>
          </a:xfrm>
          <a:prstGeom prst="rect">
            <a:avLst/>
          </a:prstGeom>
        </p:spPr>
      </p:pic>
      <p:sp>
        <p:nvSpPr>
          <p:cNvPr id="4" name="Content Placeholder 3"/>
          <p:cNvSpPr>
            <a:spLocks noGrp="1"/>
          </p:cNvSpPr>
          <p:nvPr>
            <p:ph idx="13"/>
          </p:nvPr>
        </p:nvSpPr>
        <p:spPr>
          <a:xfrm>
            <a:off x="457200" y="2852553"/>
            <a:ext cx="8229600" cy="1693094"/>
          </a:xfrm>
        </p:spPr>
        <p:txBody>
          <a:bodyPr/>
          <a:lstStyle/>
          <a:p>
            <a:pPr marL="91440" indent="-91440" eaLnBrk="1" fontAlgn="auto" hangingPunct="1">
              <a:defRPr/>
            </a:pPr>
            <a:r>
              <a:rPr lang="en-US" sz="2000" b="1" dirty="0">
                <a:solidFill>
                  <a:schemeClr val="tx1"/>
                </a:solidFill>
                <a:latin typeface="+mn-lt"/>
              </a:rPr>
              <a:t>Configure font size and color for printing</a:t>
            </a:r>
          </a:p>
          <a:p>
            <a:pPr marL="255600" lvl="1" indent="-255600" eaLnBrk="1" fontAlgn="auto" hangingPunct="1">
              <a:spcBef>
                <a:spcPts val="1000"/>
              </a:spcBef>
              <a:buClr>
                <a:schemeClr val="tx2"/>
              </a:buClr>
              <a:buFont typeface="Arial" panose="020B0604020202020204" pitchFamily="34" charset="0"/>
              <a:buChar char="•"/>
              <a:defRPr/>
            </a:pPr>
            <a:r>
              <a:rPr lang="en-US" sz="2000" dirty="0">
                <a:solidFill>
                  <a:schemeClr val="tx1"/>
                </a:solidFill>
                <a:latin typeface="+mn-lt"/>
              </a:rPr>
              <a:t>Use pt font sizes, use dark text color</a:t>
            </a:r>
            <a:endParaRPr lang="en-US" sz="2000" b="1" dirty="0">
              <a:solidFill>
                <a:schemeClr val="tx1"/>
              </a:solidFill>
              <a:latin typeface="+mn-lt"/>
            </a:endParaRPr>
          </a:p>
          <a:p>
            <a:pPr marL="91440" indent="-91440" eaLnBrk="1" fontAlgn="auto" hangingPunct="1">
              <a:spcBef>
                <a:spcPts val="1500"/>
              </a:spcBef>
              <a:defRPr/>
            </a:pPr>
            <a:r>
              <a:rPr lang="en-US" sz="2000" b="1" dirty="0">
                <a:solidFill>
                  <a:schemeClr val="tx1"/>
                </a:solidFill>
                <a:latin typeface="+mn-lt"/>
              </a:rPr>
              <a:t>Control page breaks</a:t>
            </a:r>
          </a:p>
          <a:p>
            <a:pPr marL="469900" lvl="1" indent="0" eaLnBrk="1" fontAlgn="auto" hangingPunct="1">
              <a:buFont typeface="Wingdings 3" panose="05040102010807070707" pitchFamily="18" charset="2"/>
              <a:buNone/>
              <a:defRPr/>
            </a:pPr>
            <a:r>
              <a:rPr lang="en-US" sz="2000" dirty="0">
                <a:solidFill>
                  <a:schemeClr val="tx1"/>
                </a:solidFill>
                <a:latin typeface="+mn-lt"/>
              </a:rPr>
              <a:t>Example:</a:t>
            </a:r>
          </a:p>
        </p:txBody>
      </p:sp>
      <p:pic>
        <p:nvPicPr>
          <p:cNvPr id="9" name="Picture 8" descr="Computer code reads, period new page left brace page hyphen break hyphen before colon always semicolon right brace."/>
          <p:cNvPicPr>
            <a:picLocks noChangeAspect="1"/>
          </p:cNvPicPr>
          <p:nvPr/>
        </p:nvPicPr>
        <p:blipFill>
          <a:blip r:embed="rId3"/>
          <a:stretch>
            <a:fillRect/>
          </a:stretch>
        </p:blipFill>
        <p:spPr>
          <a:xfrm>
            <a:off x="841667" y="4538711"/>
            <a:ext cx="4971561" cy="602819"/>
          </a:xfrm>
          <a:prstGeom prst="rect">
            <a:avLst/>
          </a:prstGeom>
        </p:spPr>
      </p:pic>
      <p:sp>
        <p:nvSpPr>
          <p:cNvPr id="6" name="Content Placeholder 5"/>
          <p:cNvSpPr>
            <a:spLocks noGrp="1"/>
          </p:cNvSpPr>
          <p:nvPr>
            <p:ph idx="15"/>
          </p:nvPr>
        </p:nvSpPr>
        <p:spPr>
          <a:xfrm>
            <a:off x="457200" y="5069881"/>
            <a:ext cx="8229600" cy="751800"/>
          </a:xfrm>
        </p:spPr>
        <p:txBody>
          <a:bodyPr/>
          <a:lstStyle/>
          <a:p>
            <a:pPr marL="0" indent="0"/>
            <a:r>
              <a:rPr lang="en-US" sz="2000" b="1" dirty="0">
                <a:solidFill>
                  <a:schemeClr val="tx1"/>
                </a:solidFill>
                <a:latin typeface="+mn-lt"/>
              </a:rPr>
              <a:t>Print U</a:t>
            </a:r>
            <a:r>
              <a:rPr lang="en-US" sz="100" b="1" dirty="0">
                <a:solidFill>
                  <a:schemeClr val="tx1"/>
                </a:solidFill>
                <a:latin typeface="+mn-lt"/>
              </a:rPr>
              <a:t> </a:t>
            </a:r>
            <a:r>
              <a:rPr lang="en-US" sz="2000" b="1" dirty="0">
                <a:solidFill>
                  <a:schemeClr val="tx1"/>
                </a:solidFill>
                <a:latin typeface="+mn-lt"/>
              </a:rPr>
              <a:t>R</a:t>
            </a:r>
            <a:r>
              <a:rPr lang="en-US" sz="100" b="1" dirty="0">
                <a:solidFill>
                  <a:schemeClr val="tx1"/>
                </a:solidFill>
                <a:latin typeface="+mn-lt"/>
              </a:rPr>
              <a:t> </a:t>
            </a:r>
            <a:r>
              <a:rPr lang="en-US" sz="2000" b="1" dirty="0">
                <a:solidFill>
                  <a:schemeClr val="tx1"/>
                </a:solidFill>
                <a:latin typeface="+mn-lt"/>
              </a:rPr>
              <a:t>L</a:t>
            </a:r>
            <a:r>
              <a:rPr lang="en-US" sz="100" b="1" dirty="0">
                <a:solidFill>
                  <a:schemeClr val="tx1"/>
                </a:solidFill>
                <a:latin typeface="+mn-lt"/>
              </a:rPr>
              <a:t> </a:t>
            </a:r>
            <a:r>
              <a:rPr lang="en-US" sz="2000" b="1" dirty="0">
                <a:solidFill>
                  <a:schemeClr val="tx1"/>
                </a:solidFill>
                <a:latin typeface="+mn-lt"/>
              </a:rPr>
              <a:t>s for hyperlinks</a:t>
            </a:r>
            <a:br>
              <a:rPr lang="en-US" sz="2000" dirty="0">
                <a:solidFill>
                  <a:schemeClr val="tx1"/>
                </a:solidFill>
                <a:latin typeface="+mn-lt"/>
              </a:rPr>
            </a:br>
            <a:r>
              <a:rPr lang="en-US" sz="2000" dirty="0">
                <a:solidFill>
                  <a:schemeClr val="tx1"/>
                </a:solidFill>
                <a:latin typeface="+mn-lt"/>
              </a:rPr>
              <a:t>Example:</a:t>
            </a:r>
          </a:p>
        </p:txBody>
      </p:sp>
      <p:pic>
        <p:nvPicPr>
          <p:cNvPr id="10" name="Picture 9" descr="Computer code reads, hash side bar a colon after left brace content colon double quote left parenthesis double quote a t t r left parenthesis h r e f right parenthesis double quote right parenthesis double quote semicolon right brace."/>
          <p:cNvPicPr>
            <a:picLocks noChangeAspect="1"/>
          </p:cNvPicPr>
          <p:nvPr/>
        </p:nvPicPr>
        <p:blipFill>
          <a:blip r:embed="rId4"/>
          <a:stretch>
            <a:fillRect/>
          </a:stretch>
        </p:blipFill>
        <p:spPr>
          <a:xfrm>
            <a:off x="884640" y="5844241"/>
            <a:ext cx="5186690" cy="555941"/>
          </a:xfrm>
          <a:prstGeom prst="rect">
            <a:avLst/>
          </a:prstGeom>
        </p:spPr>
      </p:pic>
    </p:spTree>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a:latin typeface="Times New Roman" panose="02020603050405020304" pitchFamily="18" charset="0"/>
                <a:ea typeface="+mj-ea"/>
                <a:cs typeface="+mj-cs"/>
              </a:rPr>
              <a:t>Mobile Web Limitations</a:t>
            </a:r>
          </a:p>
        </p:txBody>
      </p:sp>
      <p:sp>
        <p:nvSpPr>
          <p:cNvPr id="3" name="Text Placeholder 2"/>
          <p:cNvSpPr>
            <a:spLocks noGrp="1"/>
          </p:cNvSpPr>
          <p:nvPr>
            <p:ph type="body" idx="1"/>
          </p:nvPr>
        </p:nvSpPr>
        <p:spPr>
          <a:xfrm>
            <a:off x="457200" y="1600200"/>
            <a:ext cx="4693920" cy="4434840"/>
          </a:xfrm>
        </p:spPr>
        <p:txBody>
          <a:bodyPr/>
          <a:lstStyle/>
          <a:p>
            <a:pPr marL="0" indent="0">
              <a:buNone/>
            </a:pPr>
            <a:r>
              <a:rPr lang="en-US" altLang="en-US" sz="2400" dirty="0">
                <a:latin typeface="+mn-lt"/>
              </a:rPr>
              <a:t>Small Screen Size</a:t>
            </a:r>
          </a:p>
          <a:p>
            <a:pPr marL="0" indent="0">
              <a:buNone/>
            </a:pPr>
            <a:r>
              <a:rPr lang="en-US" altLang="en-US" sz="2400" dirty="0">
                <a:latin typeface="+mn-lt"/>
              </a:rPr>
              <a:t>Low bandwidth</a:t>
            </a:r>
          </a:p>
          <a:p>
            <a:pPr marL="0" indent="0">
              <a:buNone/>
            </a:pPr>
            <a:r>
              <a:rPr lang="en-US" altLang="en-US" sz="2400" dirty="0">
                <a:latin typeface="+mn-lt"/>
              </a:rPr>
              <a:t>Limited fonts</a:t>
            </a:r>
          </a:p>
          <a:p>
            <a:pPr marL="0" indent="0">
              <a:buNone/>
            </a:pPr>
            <a:r>
              <a:rPr lang="en-US" altLang="en-US" sz="2400" dirty="0">
                <a:latin typeface="+mn-lt"/>
              </a:rPr>
              <a:t>Limited color</a:t>
            </a:r>
          </a:p>
          <a:p>
            <a:pPr marL="0" indent="0">
              <a:buNone/>
            </a:pPr>
            <a:r>
              <a:rPr lang="en-US" altLang="en-US" sz="2400" dirty="0">
                <a:latin typeface="+mn-lt"/>
              </a:rPr>
              <a:t>Awkward controls</a:t>
            </a:r>
          </a:p>
          <a:p>
            <a:pPr marL="0" indent="0">
              <a:buNone/>
            </a:pPr>
            <a:r>
              <a:rPr lang="en-US" altLang="en-US" sz="2400" dirty="0">
                <a:latin typeface="+mn-lt"/>
              </a:rPr>
              <a:t>Lack of Flash support</a:t>
            </a:r>
          </a:p>
          <a:p>
            <a:pPr marL="0" indent="0">
              <a:buNone/>
            </a:pPr>
            <a:r>
              <a:rPr lang="en-US" altLang="en-US" sz="2400" dirty="0">
                <a:latin typeface="+mn-lt"/>
              </a:rPr>
              <a:t>Limited processor and memory</a:t>
            </a:r>
          </a:p>
          <a:p>
            <a:pPr marL="0" indent="0">
              <a:buNone/>
            </a:pPr>
            <a:r>
              <a:rPr lang="en-US" altLang="en-US" sz="2400" dirty="0">
                <a:latin typeface="+mn-lt"/>
              </a:rPr>
              <a:t>Cost per kilobyte</a:t>
            </a:r>
          </a:p>
        </p:txBody>
      </p:sp>
      <p:pic>
        <p:nvPicPr>
          <p:cNvPr id="33795" name="Picture 3" descr="A mobile web browser. The browser display has a tall, narrow background showing part of one of the kayaks. A phone number is given in white text over green trees. The adventure slogan is written in black text against blue sky. The navigation buttons are arranged in a column."/>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328101" y="1600200"/>
            <a:ext cx="2748631" cy="4415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a:latin typeface="Times New Roman" panose="02020603050405020304" pitchFamily="18" charset="0"/>
                <a:ea typeface="+mj-ea"/>
                <a:cs typeface="+mj-cs"/>
              </a:rPr>
              <a:t>Mobile Web Design Best Practices</a:t>
            </a:r>
          </a:p>
        </p:txBody>
      </p:sp>
      <p:sp>
        <p:nvSpPr>
          <p:cNvPr id="3" name="Text Placeholder 2"/>
          <p:cNvSpPr>
            <a:spLocks noGrp="1"/>
          </p:cNvSpPr>
          <p:nvPr>
            <p:ph type="body" idx="1"/>
          </p:nvPr>
        </p:nvSpPr>
        <p:spPr>
          <a:xfrm>
            <a:off x="457200" y="1600200"/>
            <a:ext cx="5638800" cy="3308568"/>
          </a:xfrm>
        </p:spPr>
        <p:txBody>
          <a:bodyPr wrap="square">
            <a:spAutoFit/>
          </a:bodyPr>
          <a:lstStyle/>
          <a:p>
            <a:pPr marL="255651" indent="-255651" eaLnBrk="1" hangingPunct="1">
              <a:buFont typeface="Arial" panose="020B0604020202020204" pitchFamily="34" charset="0"/>
              <a:buChar char="•"/>
              <a:defRPr/>
            </a:pPr>
            <a:r>
              <a:rPr lang="en-US" altLang="en-US" sz="2400" kern="1200" dirty="0">
                <a:solidFill>
                  <a:srgbClr val="000000"/>
                </a:solidFill>
                <a:latin typeface="Arial (Body)"/>
                <a:ea typeface="+mn-ea"/>
                <a:cs typeface="+mn-cs"/>
              </a:rPr>
              <a:t>Recommended by the W3C</a:t>
            </a:r>
          </a:p>
          <a:p>
            <a:pPr marL="741553" lvl="1" indent="-284353" eaLnBrk="1" hangingPunct="1">
              <a:buFont typeface="Arial" panose="020B0604020202020204" pitchFamily="34" charset="0"/>
              <a:buChar char="–"/>
              <a:defRPr/>
            </a:pPr>
            <a:r>
              <a:rPr lang="en-US" altLang="en-US" sz="2400" kern="1200" dirty="0">
                <a:solidFill>
                  <a:srgbClr val="000000"/>
                </a:solidFill>
                <a:latin typeface="Arial (Body)"/>
                <a:ea typeface="+mn-ea"/>
                <a:cs typeface="+mn-cs"/>
                <a:hlinkClick r:id="rId2" tooltip="http://www.w3.org/TR/mobile-bp"/>
              </a:rPr>
              <a:t>http://www.w3.org/TR/mobile-bp</a:t>
            </a:r>
            <a:endParaRPr lang="en-US" altLang="en-US" sz="2400" kern="1200" dirty="0">
              <a:solidFill>
                <a:srgbClr val="000000"/>
              </a:solidFill>
              <a:latin typeface="Arial (Body)"/>
              <a:ea typeface="+mn-ea"/>
              <a:cs typeface="+mn-cs"/>
            </a:endParaRPr>
          </a:p>
          <a:p>
            <a:pPr marL="741553" lvl="1" indent="-284353" eaLnBrk="1" hangingPunct="1">
              <a:buFont typeface="Arial" panose="020B0604020202020204" pitchFamily="34" charset="0"/>
              <a:buChar char="–"/>
              <a:defRPr/>
            </a:pPr>
            <a:r>
              <a:rPr lang="en-US" altLang="en-US" sz="2400" kern="1200" dirty="0">
                <a:solidFill>
                  <a:srgbClr val="000000"/>
                </a:solidFill>
                <a:latin typeface="Arial (Body)"/>
                <a:ea typeface="+mn-ea"/>
                <a:cs typeface="+mn-cs"/>
                <a:hlinkClick r:id="rId3" tooltip="http://www.w3.org/2007/02/mwbp_flip_cards.html"/>
              </a:rPr>
              <a:t>http://www.w3.org/2007/02/mwbp_flip_cards.html</a:t>
            </a:r>
            <a:endParaRPr lang="en-US" altLang="en-US" sz="2400" kern="1200" dirty="0">
              <a:solidFill>
                <a:srgbClr val="000000"/>
              </a:solidFill>
              <a:latin typeface="Arial (Body)"/>
              <a:ea typeface="+mn-ea"/>
              <a:cs typeface="+mn-cs"/>
            </a:endParaRPr>
          </a:p>
          <a:p>
            <a:pPr marL="255651" indent="-255651" eaLnBrk="1" hangingPunct="1">
              <a:buFont typeface="Arial" panose="020B0604020202020204" pitchFamily="34" charset="0"/>
              <a:buChar char="•"/>
              <a:defRPr/>
            </a:pPr>
            <a:r>
              <a:rPr lang="en-US" altLang="en-US" sz="2400" kern="1200" dirty="0">
                <a:solidFill>
                  <a:srgbClr val="000000"/>
                </a:solidFill>
                <a:latin typeface="Arial (Body)"/>
                <a:ea typeface="+mn-ea"/>
                <a:cs typeface="+mn-cs"/>
              </a:rPr>
              <a:t>Optimize Layout, Navigation, Graphics, and Text for Mobile Use</a:t>
            </a:r>
          </a:p>
          <a:p>
            <a:pPr marL="255651" indent="-255651" eaLnBrk="1" hangingPunct="1">
              <a:buFont typeface="Arial" panose="020B0604020202020204" pitchFamily="34" charset="0"/>
              <a:buChar char="•"/>
              <a:defRPr/>
            </a:pPr>
            <a:r>
              <a:rPr lang="en-US" altLang="en-US" sz="2400" kern="1200" dirty="0">
                <a:solidFill>
                  <a:srgbClr val="000000"/>
                </a:solidFill>
                <a:latin typeface="Arial (Body)"/>
                <a:ea typeface="+mn-ea"/>
                <a:cs typeface="+mn-cs"/>
              </a:rPr>
              <a:t>Design for One Web</a:t>
            </a:r>
          </a:p>
        </p:txBody>
      </p:sp>
      <p:pic>
        <p:nvPicPr>
          <p:cNvPr id="34820" name="Picture 2" descr="A mobile browser display of the Lighthouse Island Bistro webpage. Top to bottom, the display contains a search bar, the Lighthouse Island Bistro header, navigation buttons for Home, Menu, Map, and Contact, and the following headings and paragraphs. Locally Roasted Free Trade Coffee. Indulge in the aroma of freshly ground roast coffee. Specialty drinks are available hot or cold. Specialty Pastries Enjoy a selection of our fresh baked, organic pastries, including fresh fruit muffins, scones, croissants, and"/>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193064" y="1773730"/>
            <a:ext cx="2527164" cy="41980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Aft>
                <a:spcPts val="0"/>
              </a:spcAft>
              <a:buFont typeface="Times New Roman"/>
              <a:buNone/>
              <a:defRPr/>
            </a:pPr>
            <a:r>
              <a:rPr lang="en-US" sz="3400" b="1" kern="1200" spc="-50" dirty="0">
                <a:solidFill>
                  <a:srgbClr val="007FA3"/>
                </a:solidFill>
                <a:latin typeface="Times New Roman" panose="02020603050405020304" pitchFamily="18" charset="0"/>
                <a:ea typeface="+mj-ea"/>
                <a:cs typeface="+mj-cs"/>
                <a:sym typeface="Times New Roman"/>
              </a:rPr>
              <a:t>Optimize Layout for Mobile Use</a:t>
            </a:r>
          </a:p>
        </p:txBody>
      </p:sp>
      <p:sp>
        <p:nvSpPr>
          <p:cNvPr id="3" name="Content Placeholder 2"/>
          <p:cNvSpPr>
            <a:spLocks noGrp="1"/>
          </p:cNvSpPr>
          <p:nvPr>
            <p:ph type="body" idx="1"/>
          </p:nvPr>
        </p:nvSpPr>
        <p:spPr>
          <a:xfrm>
            <a:off x="457200" y="1600200"/>
            <a:ext cx="4251960" cy="4770506"/>
          </a:xfrm>
        </p:spPr>
        <p:txBody>
          <a:bodyPr wrap="square">
            <a:spAutoFit/>
          </a:bodyPr>
          <a:lstStyle/>
          <a:p>
            <a:pPr marL="255651" indent="-255651" eaLnBrk="1" fontAlgn="auto" hangingPunct="1">
              <a:buClr>
                <a:srgbClr val="007FA3"/>
              </a:buClr>
              <a:buSzPct val="100000"/>
              <a:buFont typeface="Arial" panose="020B0604020202020204" pitchFamily="34" charset="0"/>
              <a:buChar char="•"/>
              <a:defRPr/>
            </a:pPr>
            <a:r>
              <a:rPr lang="en-US" altLang="en-US" sz="1800" kern="1200" dirty="0">
                <a:latin typeface="Arial (Body)"/>
                <a:ea typeface="+mn-ea"/>
                <a:cs typeface="+mn-cs"/>
                <a:sym typeface="Arial"/>
              </a:rPr>
              <a:t>Single column design</a:t>
            </a:r>
          </a:p>
          <a:p>
            <a:pPr marL="255651" indent="-255651" eaLnBrk="1" fontAlgn="auto" hangingPunct="1">
              <a:buClr>
                <a:srgbClr val="007FA3"/>
              </a:buClr>
              <a:buSzPct val="100000"/>
              <a:buFont typeface="Arial" panose="020B0604020202020204" pitchFamily="34" charset="0"/>
              <a:buChar char="•"/>
              <a:defRPr/>
            </a:pPr>
            <a:r>
              <a:rPr lang="en-US" altLang="en-US" sz="1800" kern="1200" dirty="0">
                <a:latin typeface="Arial (Body)"/>
                <a:ea typeface="+mn-ea"/>
                <a:cs typeface="+mn-cs"/>
                <a:sym typeface="Arial"/>
              </a:rPr>
              <a:t>Limit scrolling to one direction</a:t>
            </a:r>
          </a:p>
          <a:p>
            <a:pPr marL="255651" indent="-255651" eaLnBrk="1" fontAlgn="auto" hangingPunct="1">
              <a:buClr>
                <a:srgbClr val="007FA3"/>
              </a:buClr>
              <a:buSzPct val="100000"/>
              <a:buFont typeface="Arial" panose="020B0604020202020204" pitchFamily="34" charset="0"/>
              <a:buChar char="•"/>
              <a:defRPr/>
            </a:pPr>
            <a:r>
              <a:rPr lang="en-US" altLang="en-US" sz="1800" kern="1200" dirty="0">
                <a:latin typeface="Arial (Body)"/>
                <a:ea typeface="+mn-ea"/>
                <a:cs typeface="+mn-cs"/>
                <a:sym typeface="Arial"/>
              </a:rPr>
              <a:t>Use heading elements</a:t>
            </a:r>
          </a:p>
          <a:p>
            <a:pPr marL="255651" indent="-255651" eaLnBrk="1" fontAlgn="auto" hangingPunct="1">
              <a:buClr>
                <a:srgbClr val="007FA3"/>
              </a:buClr>
              <a:buSzPct val="100000"/>
              <a:buFont typeface="Arial" panose="020B0604020202020204" pitchFamily="34" charset="0"/>
              <a:buChar char="•"/>
              <a:defRPr/>
            </a:pPr>
            <a:r>
              <a:rPr lang="en-US" altLang="en-US" sz="1800" kern="1200" dirty="0">
                <a:latin typeface="Arial (Body)"/>
                <a:ea typeface="+mn-ea"/>
                <a:cs typeface="+mn-cs"/>
                <a:sym typeface="Arial"/>
              </a:rPr>
              <a:t>Use lists</a:t>
            </a:r>
          </a:p>
          <a:p>
            <a:pPr marL="255651" indent="-255651" eaLnBrk="1" fontAlgn="auto" hangingPunct="1">
              <a:buClr>
                <a:srgbClr val="007FA3"/>
              </a:buClr>
              <a:buSzPct val="100000"/>
              <a:buFont typeface="Arial" panose="020B0604020202020204" pitchFamily="34" charset="0"/>
              <a:buChar char="•"/>
              <a:defRPr/>
            </a:pPr>
            <a:r>
              <a:rPr lang="en-US" altLang="en-US" sz="1800" kern="1200" dirty="0">
                <a:latin typeface="Arial (Body)"/>
                <a:ea typeface="+mn-ea"/>
                <a:cs typeface="+mn-cs"/>
                <a:sym typeface="Arial"/>
              </a:rPr>
              <a:t>Avoid using tables</a:t>
            </a:r>
          </a:p>
          <a:p>
            <a:pPr marL="255651" indent="-255651" eaLnBrk="1" fontAlgn="auto" hangingPunct="1">
              <a:buClr>
                <a:srgbClr val="007FA3"/>
              </a:buClr>
              <a:buSzPct val="100000"/>
              <a:buFont typeface="Arial" panose="020B0604020202020204" pitchFamily="34" charset="0"/>
              <a:buChar char="•"/>
              <a:defRPr/>
            </a:pPr>
            <a:r>
              <a:rPr lang="en-US" altLang="en-US" sz="1800" kern="1200" dirty="0">
                <a:latin typeface="Arial (Body)"/>
                <a:ea typeface="+mn-ea"/>
                <a:cs typeface="+mn-cs"/>
                <a:sym typeface="Arial"/>
              </a:rPr>
              <a:t>Provide labels for form controls</a:t>
            </a:r>
          </a:p>
          <a:p>
            <a:pPr marL="255651" indent="-255651" eaLnBrk="1" fontAlgn="auto" hangingPunct="1">
              <a:buClr>
                <a:srgbClr val="007FA3"/>
              </a:buClr>
              <a:buSzPct val="100000"/>
              <a:buFont typeface="Arial" panose="020B0604020202020204" pitchFamily="34" charset="0"/>
              <a:buChar char="•"/>
              <a:defRPr/>
            </a:pPr>
            <a:r>
              <a:rPr lang="en-US" altLang="en-US" sz="1800" kern="1200" dirty="0">
                <a:latin typeface="Arial (Body)"/>
                <a:ea typeface="+mn-ea"/>
                <a:cs typeface="+mn-cs"/>
                <a:sym typeface="Arial"/>
              </a:rPr>
              <a:t>Avoid using pixel units in style sheets</a:t>
            </a:r>
          </a:p>
          <a:p>
            <a:pPr marL="255651" indent="-255651" eaLnBrk="1" fontAlgn="auto" hangingPunct="1">
              <a:buClr>
                <a:srgbClr val="007FA3"/>
              </a:buClr>
              <a:buSzPct val="100000"/>
              <a:buFont typeface="Arial" panose="020B0604020202020204" pitchFamily="34" charset="0"/>
              <a:buChar char="•"/>
              <a:defRPr/>
            </a:pPr>
            <a:r>
              <a:rPr lang="en-US" altLang="en-US" sz="1800" kern="1200" dirty="0">
                <a:latin typeface="Arial (Body)"/>
                <a:ea typeface="+mn-ea"/>
                <a:cs typeface="+mn-cs"/>
                <a:sym typeface="Arial"/>
              </a:rPr>
              <a:t>Avoid absolute positioning in style sheets</a:t>
            </a:r>
          </a:p>
          <a:p>
            <a:pPr marL="255651" indent="-255651" eaLnBrk="1" fontAlgn="auto" hangingPunct="1">
              <a:buClr>
                <a:srgbClr val="007FA3"/>
              </a:buClr>
              <a:buSzPct val="100000"/>
              <a:buFont typeface="Arial" panose="020B0604020202020204" pitchFamily="34" charset="0"/>
              <a:buChar char="•"/>
              <a:defRPr/>
            </a:pPr>
            <a:r>
              <a:rPr lang="en-US" altLang="en-US" sz="1800" kern="1200" dirty="0">
                <a:latin typeface="Arial (Body)"/>
                <a:ea typeface="+mn-ea"/>
                <a:cs typeface="+mn-cs"/>
                <a:sym typeface="Arial"/>
              </a:rPr>
              <a:t>Hide content that is not essential for mobile use.</a:t>
            </a:r>
          </a:p>
        </p:txBody>
      </p:sp>
      <p:pic>
        <p:nvPicPr>
          <p:cNvPr id="35844" name="Picture 2" descr="A wireframe. The wireframe appears as follows. wrapper. header. n a v. blank line for link&#10;blank line for link. blank line for link. main. footer.&#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883626" y="1888015"/>
            <a:ext cx="1861503" cy="3150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5845" name="Picture 3" descr="A mobile browser display of the Lighthouse Island Bistro webpage. Top to bottom, the display contains a search bar, the Lighthouse Island Bistro header, navigation buttons for Home, Menu, Map, and Contact, and the following headings and paragraphs. Locally Roasted Free Trade Coffee. Indulge in the aroma of freshly ground roast coffee. Specialty drinks are available hot or cold. Specialty Pastries Enjoy a selection of our fresh baked, organic pastries, including fresh fruit muffins, scones, croissants, and"/>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871573" y="1887618"/>
            <a:ext cx="1901666" cy="31589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Aft>
                <a:spcPts val="0"/>
              </a:spcAft>
              <a:buFont typeface="Times New Roman"/>
              <a:buNone/>
              <a:defRPr/>
            </a:pPr>
            <a:r>
              <a:rPr lang="en-US" sz="3400" b="1" kern="1200" spc="-50" dirty="0">
                <a:solidFill>
                  <a:srgbClr val="007FA3"/>
                </a:solidFill>
                <a:latin typeface="Times New Roman" panose="02020603050405020304" pitchFamily="18" charset="0"/>
                <a:ea typeface="+mj-ea"/>
                <a:cs typeface="+mj-cs"/>
                <a:sym typeface="Times New Roman"/>
              </a:rPr>
              <a:t>Optimize Navigation for Mobile Use</a:t>
            </a:r>
          </a:p>
        </p:txBody>
      </p:sp>
      <p:sp>
        <p:nvSpPr>
          <p:cNvPr id="3" name="Content Placeholder 2"/>
          <p:cNvSpPr>
            <a:spLocks noGrp="1"/>
          </p:cNvSpPr>
          <p:nvPr>
            <p:ph type="body" idx="1"/>
          </p:nvPr>
        </p:nvSpPr>
        <p:spPr>
          <a:xfrm>
            <a:off x="457201" y="1600200"/>
            <a:ext cx="4424516" cy="4824367"/>
          </a:xfrm>
        </p:spPr>
        <p:txBody>
          <a:bodyPr wrap="square">
            <a:spAutoFit/>
          </a:bodyPr>
          <a:lstStyle/>
          <a:p>
            <a:pPr marL="255651" indent="-255651" eaLnBrk="1" hangingPunct="1">
              <a:spcBef>
                <a:spcPts val="1500"/>
              </a:spcBef>
              <a:buClr>
                <a:srgbClr val="007FA3"/>
              </a:buClr>
              <a:buSzPct val="100000"/>
              <a:buFont typeface="Arial" panose="020B0604020202020204" pitchFamily="34" charset="0"/>
              <a:buChar char="•"/>
              <a:defRPr/>
            </a:pPr>
            <a:r>
              <a:rPr lang="en-US" altLang="en-US" sz="2400" kern="1200" dirty="0">
                <a:latin typeface="Arial (Body)"/>
                <a:ea typeface="+mn-ea"/>
                <a:cs typeface="+mn-cs"/>
                <a:sym typeface="Arial"/>
              </a:rPr>
              <a:t>Provide minimal navigation near the top of the page</a:t>
            </a:r>
          </a:p>
          <a:p>
            <a:pPr marL="255651" indent="-255651" eaLnBrk="1" hangingPunct="1">
              <a:spcBef>
                <a:spcPts val="1500"/>
              </a:spcBef>
              <a:buClr>
                <a:srgbClr val="007FA3"/>
              </a:buClr>
              <a:buSzPct val="100000"/>
              <a:buFont typeface="Arial" panose="020B0604020202020204" pitchFamily="34" charset="0"/>
              <a:buChar char="•"/>
              <a:defRPr/>
            </a:pPr>
            <a:r>
              <a:rPr lang="en-US" altLang="en-US" sz="2400" kern="1200" dirty="0">
                <a:latin typeface="Arial (Body)"/>
                <a:ea typeface="+mn-ea"/>
                <a:cs typeface="+mn-cs"/>
                <a:sym typeface="Arial"/>
              </a:rPr>
              <a:t>Provide consistent navigation</a:t>
            </a:r>
          </a:p>
          <a:p>
            <a:pPr marL="255651" indent="-255651" eaLnBrk="1" hangingPunct="1">
              <a:spcBef>
                <a:spcPts val="1500"/>
              </a:spcBef>
              <a:buClr>
                <a:srgbClr val="007FA3"/>
              </a:buClr>
              <a:buSzPct val="100000"/>
              <a:buFont typeface="Arial" panose="020B0604020202020204" pitchFamily="34" charset="0"/>
              <a:buChar char="•"/>
              <a:defRPr/>
            </a:pPr>
            <a:r>
              <a:rPr lang="en-US" altLang="en-US" sz="2400" kern="1200" dirty="0">
                <a:latin typeface="Arial (Body)"/>
                <a:ea typeface="+mn-ea"/>
                <a:cs typeface="+mn-cs"/>
                <a:sym typeface="Arial"/>
              </a:rPr>
              <a:t>Avoid hyperlinks that open files in new windows or pop-up windows</a:t>
            </a:r>
          </a:p>
          <a:p>
            <a:pPr marL="255651" indent="-255651" eaLnBrk="1" hangingPunct="1">
              <a:spcBef>
                <a:spcPts val="1500"/>
              </a:spcBef>
              <a:buClr>
                <a:srgbClr val="007FA3"/>
              </a:buClr>
              <a:buSzPct val="100000"/>
              <a:buFont typeface="Arial" panose="020B0604020202020204" pitchFamily="34" charset="0"/>
              <a:buChar char="•"/>
              <a:defRPr/>
            </a:pPr>
            <a:r>
              <a:rPr lang="en-US" altLang="en-US" sz="2400" kern="1200" dirty="0">
                <a:latin typeface="Arial (Body)"/>
                <a:ea typeface="+mn-ea"/>
                <a:cs typeface="+mn-cs"/>
                <a:sym typeface="Arial"/>
              </a:rPr>
              <a:t>Try to balance both the number of hyperlinks on a page and the number of levels needed to access information</a:t>
            </a:r>
          </a:p>
        </p:txBody>
      </p:sp>
      <p:pic>
        <p:nvPicPr>
          <p:cNvPr id="36869" name="Picture 5" descr="A wireframe. The wireframe appears as follows. wrapper. header. n a v. blank line for link&#10;blank line for link. blank line for link. main. footer.&#10;"/>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966853" y="2121453"/>
            <a:ext cx="1861503" cy="3150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6" descr="A mobile browser display of the Lighthouse Island Bistro webpage. Top to bottom, the display contains a search bar, the Lighthouse Island Bistro header, navigation buttons for Home, Menu, Map, and Contact, and the following headings and paragraphs. Locally Roasted Free Trade Coffee. Indulge in the aroma of freshly ground roast coffee. Specialty drinks are available hot or cold. Specialty Pastries Enjoy a selection of our fresh baked, organic pastries, including fresh fruit muffins, scones, croissants, and"/>
          <p:cNvPicPr>
            <a:picLocks noChangeAspect="1" noChangeArrowheads="1"/>
          </p:cNvPicPr>
          <p:nvPr/>
        </p:nvPicPr>
        <p:blipFill>
          <a:blip r:embed="rId3"/>
          <a:srcRect/>
          <a:stretch>
            <a:fillRect/>
          </a:stretch>
        </p:blipFill>
        <p:spPr bwMode="auto">
          <a:xfrm>
            <a:off x="6899999" y="2138111"/>
            <a:ext cx="1860773" cy="3095011"/>
          </a:xfrm>
          <a:prstGeom prst="rect">
            <a:avLst/>
          </a:prstGeom>
          <a:noFill/>
          <a:ln>
            <a:no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Aft>
                <a:spcPts val="0"/>
              </a:spcAft>
              <a:buFont typeface="Times New Roman"/>
              <a:buNone/>
              <a:defRPr/>
            </a:pPr>
            <a:r>
              <a:rPr lang="en-US" sz="3400" b="1" kern="1200" spc="-50" dirty="0">
                <a:solidFill>
                  <a:srgbClr val="007FA3"/>
                </a:solidFill>
                <a:latin typeface="Times New Roman" panose="02020603050405020304" pitchFamily="18" charset="0"/>
                <a:ea typeface="+mj-ea"/>
                <a:cs typeface="+mj-cs"/>
                <a:sym typeface="Times New Roman"/>
              </a:rPr>
              <a:t>Optimize Graphics for Mobile Use</a:t>
            </a:r>
          </a:p>
        </p:txBody>
      </p:sp>
      <p:sp>
        <p:nvSpPr>
          <p:cNvPr id="3" name="Content Placeholder 2"/>
          <p:cNvSpPr>
            <a:spLocks noGrp="1"/>
          </p:cNvSpPr>
          <p:nvPr>
            <p:ph type="body" idx="1"/>
          </p:nvPr>
        </p:nvSpPr>
        <p:spPr>
          <a:xfrm>
            <a:off x="457200" y="1600200"/>
            <a:ext cx="4297680" cy="4839756"/>
          </a:xfrm>
        </p:spPr>
        <p:txBody>
          <a:bodyPr wrap="square">
            <a:spAutoFit/>
          </a:bodyPr>
          <a:lstStyle/>
          <a:p>
            <a:pPr marL="255651" indent="-255651" eaLnBrk="1" fontAlgn="auto" hangingPunct="1">
              <a:buClr>
                <a:srgbClr val="007FA3"/>
              </a:buClr>
              <a:buSzPct val="100000"/>
              <a:buFont typeface="Arial" panose="020B0604020202020204" pitchFamily="34" charset="0"/>
              <a:buChar char="•"/>
              <a:defRPr/>
            </a:pPr>
            <a:r>
              <a:rPr lang="en-US" sz="2000" kern="1200" dirty="0">
                <a:latin typeface="Arial (Body)"/>
                <a:ea typeface="+mn-ea"/>
                <a:cs typeface="+mn-cs"/>
                <a:sym typeface="Arial"/>
              </a:rPr>
              <a:t>Avoid displaying images that are wider than the screen width</a:t>
            </a:r>
          </a:p>
          <a:p>
            <a:pPr marL="255651" indent="-255651" eaLnBrk="1" fontAlgn="auto" hangingPunct="1">
              <a:buClr>
                <a:srgbClr val="007FA3"/>
              </a:buClr>
              <a:buSzPct val="100000"/>
              <a:buFont typeface="Arial" panose="020B0604020202020204" pitchFamily="34" charset="0"/>
              <a:buChar char="•"/>
              <a:defRPr/>
            </a:pPr>
            <a:r>
              <a:rPr lang="en-US" sz="2000" kern="1200" dirty="0">
                <a:latin typeface="Arial (Body)"/>
                <a:ea typeface="+mn-ea"/>
                <a:cs typeface="+mn-cs"/>
                <a:sym typeface="Arial"/>
              </a:rPr>
              <a:t>Configure alternate, small optimized background images</a:t>
            </a:r>
          </a:p>
          <a:p>
            <a:pPr marL="255651" indent="-255651" eaLnBrk="1" fontAlgn="auto" hangingPunct="1">
              <a:buClr>
                <a:srgbClr val="007FA3"/>
              </a:buClr>
              <a:buSzPct val="100000"/>
              <a:buFont typeface="Arial" panose="020B0604020202020204" pitchFamily="34" charset="0"/>
              <a:buChar char="•"/>
              <a:defRPr/>
            </a:pPr>
            <a:r>
              <a:rPr lang="en-US" sz="2000" kern="1200" dirty="0">
                <a:latin typeface="Arial (Body)"/>
                <a:ea typeface="+mn-ea"/>
                <a:cs typeface="+mn-cs"/>
                <a:sym typeface="Arial"/>
              </a:rPr>
              <a:t>Some mobile browsers will downsize all images, so avoid using images that contain text</a:t>
            </a:r>
          </a:p>
          <a:p>
            <a:pPr marL="255651" indent="-255651" eaLnBrk="1" fontAlgn="auto" hangingPunct="1">
              <a:buClr>
                <a:srgbClr val="007FA3"/>
              </a:buClr>
              <a:buSzPct val="100000"/>
              <a:buFont typeface="Arial" panose="020B0604020202020204" pitchFamily="34" charset="0"/>
              <a:buChar char="•"/>
              <a:defRPr/>
            </a:pPr>
            <a:r>
              <a:rPr lang="en-US" sz="2000" kern="1200" dirty="0">
                <a:latin typeface="Arial (Body)"/>
                <a:ea typeface="+mn-ea"/>
                <a:cs typeface="+mn-cs"/>
                <a:sym typeface="Arial"/>
              </a:rPr>
              <a:t>Avoid the use of large graphic images</a:t>
            </a:r>
          </a:p>
          <a:p>
            <a:pPr marL="255651" indent="-255651" eaLnBrk="1" fontAlgn="auto" hangingPunct="1">
              <a:buClr>
                <a:srgbClr val="007FA3"/>
              </a:buClr>
              <a:buSzPct val="100000"/>
              <a:buFont typeface="Arial" panose="020B0604020202020204" pitchFamily="34" charset="0"/>
              <a:buChar char="•"/>
              <a:defRPr/>
            </a:pPr>
            <a:r>
              <a:rPr lang="en-US" sz="2000" kern="1200" dirty="0">
                <a:latin typeface="Arial (Body)"/>
                <a:ea typeface="+mn-ea"/>
                <a:cs typeface="+mn-cs"/>
                <a:sym typeface="Arial"/>
              </a:rPr>
              <a:t>Specify the size of images</a:t>
            </a:r>
          </a:p>
          <a:p>
            <a:pPr marL="255651" indent="-255651" eaLnBrk="1" fontAlgn="auto" hangingPunct="1">
              <a:buClr>
                <a:srgbClr val="007FA3"/>
              </a:buClr>
              <a:buSzPct val="100000"/>
              <a:buFont typeface="Arial" panose="020B0604020202020204" pitchFamily="34" charset="0"/>
              <a:buChar char="•"/>
              <a:defRPr/>
            </a:pPr>
            <a:r>
              <a:rPr lang="en-US" sz="2000" kern="1200" dirty="0">
                <a:latin typeface="Arial (Body)"/>
                <a:ea typeface="+mn-ea"/>
                <a:cs typeface="+mn-cs"/>
                <a:sym typeface="Arial"/>
              </a:rPr>
              <a:t>Provide alternate text for graphics and other non-text elements.</a:t>
            </a:r>
          </a:p>
        </p:txBody>
      </p:sp>
      <p:pic>
        <p:nvPicPr>
          <p:cNvPr id="37893" name="Picture 5" descr="A wireframe. The wireframe appears as follows. wrapper. header. n a v. blank line for link&#10;blank line for link. blank line for link. main. foote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940141" y="1798004"/>
            <a:ext cx="1861503" cy="3150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descr="A mobile browser display of the Lighthouse Island Bistro webpage. Top to bottom, the display contains a search bar, the Lighthouse Island Bistro header, navigation buttons for Home, Menu, Map, and Contact, and the following headings and paragraphs. Locally Roasted Free Trade Coffee. Indulge in the aroma of freshly ground roast coffee. Specialty drinks are available hot or cold. Specialty Pastries Enjoy a selection of our fresh baked, organic pastries, including fresh fruit muffins, scones, croissants, and"/>
          <p:cNvPicPr>
            <a:picLocks noChangeAspect="1" noChangeArrowheads="1"/>
          </p:cNvPicPr>
          <p:nvPr/>
        </p:nvPicPr>
        <p:blipFill>
          <a:blip r:embed="rId3"/>
          <a:srcRect/>
          <a:stretch>
            <a:fillRect/>
          </a:stretch>
        </p:blipFill>
        <p:spPr bwMode="auto">
          <a:xfrm>
            <a:off x="6844585" y="1696086"/>
            <a:ext cx="1898174" cy="3157220"/>
          </a:xfrm>
          <a:prstGeom prst="rect">
            <a:avLst/>
          </a:prstGeom>
          <a:noFill/>
          <a:ln>
            <a:no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Aft>
                <a:spcPts val="0"/>
              </a:spcAft>
              <a:buFont typeface="Times New Roman"/>
              <a:buNone/>
              <a:defRPr/>
            </a:pPr>
            <a:r>
              <a:rPr lang="en-US" sz="3400" b="1" kern="1200" spc="-50" dirty="0">
                <a:solidFill>
                  <a:srgbClr val="007FA3"/>
                </a:solidFill>
                <a:latin typeface="Times New Roman" panose="02020603050405020304" pitchFamily="18" charset="0"/>
                <a:ea typeface="+mj-ea"/>
                <a:cs typeface="+mj-cs"/>
                <a:sym typeface="Times New Roman"/>
              </a:rPr>
              <a:t>Learning Objectives </a:t>
            </a:r>
            <a:r>
              <a:rPr lang="en-US" sz="2000" b="0" kern="1200" spc="-50" dirty="0">
                <a:solidFill>
                  <a:srgbClr val="007FA3"/>
                </a:solidFill>
                <a:latin typeface="Times New Roman" panose="02020603050405020304" pitchFamily="18" charset="0"/>
                <a:ea typeface="+mj-ea"/>
                <a:cs typeface="+mj-cs"/>
                <a:sym typeface="Times New Roman"/>
              </a:rPr>
              <a:t>(1 of 2)</a:t>
            </a:r>
          </a:p>
        </p:txBody>
      </p:sp>
      <p:sp>
        <p:nvSpPr>
          <p:cNvPr id="3" name="Content Placeholder 2"/>
          <p:cNvSpPr>
            <a:spLocks noGrp="1"/>
          </p:cNvSpPr>
          <p:nvPr>
            <p:ph type="body" idx="1"/>
          </p:nvPr>
        </p:nvSpPr>
        <p:spPr/>
        <p:txBody>
          <a:bodyPr>
            <a:spAutoFit/>
          </a:bodyPr>
          <a:lstStyle/>
          <a:p>
            <a:pPr marL="0" indent="0" eaLnBrk="1" fontAlgn="auto" hangingPunct="1">
              <a:spcBef>
                <a:spcPts val="1500"/>
              </a:spcBef>
              <a:buSzPct val="100000"/>
              <a:buNone/>
              <a:defRPr/>
            </a:pPr>
            <a:r>
              <a:rPr lang="en-US" sz="2400" b="1" kern="1200" dirty="0">
                <a:solidFill>
                  <a:schemeClr val="tx2"/>
                </a:solidFill>
                <a:latin typeface="Arial (Body)"/>
                <a:ea typeface="+mn-ea"/>
                <a:cs typeface="+mn-cs"/>
                <a:sym typeface="Arial"/>
              </a:rPr>
              <a:t>7.1</a:t>
            </a:r>
            <a:r>
              <a:rPr lang="en-US" sz="2400" kern="1200" dirty="0">
                <a:latin typeface="Arial (Body)"/>
                <a:ea typeface="+mn-ea"/>
                <a:cs typeface="+mn-cs"/>
                <a:sym typeface="Arial"/>
              </a:rPr>
              <a:t> Code relative hyperlinks to web pages in folders within a website</a:t>
            </a:r>
          </a:p>
          <a:p>
            <a:pPr marL="0" indent="0" eaLnBrk="1" fontAlgn="auto" hangingPunct="1">
              <a:spcBef>
                <a:spcPts val="1500"/>
              </a:spcBef>
              <a:buSzPct val="100000"/>
              <a:buNone/>
              <a:defRPr/>
            </a:pPr>
            <a:r>
              <a:rPr lang="en-US" sz="2400" b="1" kern="1200" dirty="0">
                <a:solidFill>
                  <a:schemeClr val="tx2"/>
                </a:solidFill>
                <a:latin typeface="Arial (Body)"/>
                <a:ea typeface="+mn-ea"/>
                <a:cs typeface="+mn-cs"/>
                <a:sym typeface="Arial"/>
              </a:rPr>
              <a:t>7.2</a:t>
            </a:r>
            <a:r>
              <a:rPr lang="en-US" sz="2400" kern="1200" dirty="0">
                <a:latin typeface="Arial (Body)"/>
                <a:ea typeface="+mn-ea"/>
                <a:cs typeface="+mn-cs"/>
                <a:sym typeface="Arial"/>
              </a:rPr>
              <a:t> Configure a hyperlink to a named fragment internal to a web page</a:t>
            </a:r>
          </a:p>
          <a:p>
            <a:pPr marL="0" indent="0" eaLnBrk="1" fontAlgn="auto" hangingPunct="1">
              <a:spcBef>
                <a:spcPts val="1500"/>
              </a:spcBef>
              <a:buSzPct val="100000"/>
              <a:buNone/>
              <a:defRPr/>
            </a:pPr>
            <a:r>
              <a:rPr lang="en-US" sz="2400" b="1" kern="1200" dirty="0">
                <a:solidFill>
                  <a:schemeClr val="tx2"/>
                </a:solidFill>
                <a:latin typeface="Arial (Body)"/>
                <a:ea typeface="+mn-ea"/>
                <a:cs typeface="+mn-cs"/>
                <a:sym typeface="Arial"/>
              </a:rPr>
              <a:t>7.3</a:t>
            </a:r>
            <a:r>
              <a:rPr lang="en-US" sz="2400" kern="1200" dirty="0">
                <a:latin typeface="Arial (Body)"/>
                <a:ea typeface="+mn-ea"/>
                <a:cs typeface="+mn-cs"/>
                <a:sym typeface="Arial"/>
              </a:rPr>
              <a:t> Configure images with C</a:t>
            </a:r>
            <a:r>
              <a:rPr lang="en-US" sz="100" kern="1200" dirty="0">
                <a:latin typeface="Arial (Body)"/>
                <a:ea typeface="+mn-ea"/>
                <a:cs typeface="+mn-cs"/>
                <a:sym typeface="Arial"/>
              </a:rPr>
              <a:t> </a:t>
            </a:r>
            <a:r>
              <a:rPr lang="en-US" sz="2400" kern="1200" dirty="0">
                <a:latin typeface="Arial (Body)"/>
                <a:ea typeface="+mn-ea"/>
                <a:cs typeface="+mn-cs"/>
                <a:sym typeface="Arial"/>
              </a:rPr>
              <a:t>S</a:t>
            </a:r>
            <a:r>
              <a:rPr lang="en-US" sz="100" kern="1200" dirty="0">
                <a:latin typeface="Arial (Body)"/>
                <a:ea typeface="+mn-ea"/>
                <a:cs typeface="+mn-cs"/>
                <a:sym typeface="Arial"/>
              </a:rPr>
              <a:t> </a:t>
            </a:r>
            <a:r>
              <a:rPr lang="en-US" sz="2400" kern="1200" dirty="0">
                <a:latin typeface="Arial (Body)"/>
                <a:ea typeface="+mn-ea"/>
                <a:cs typeface="+mn-cs"/>
                <a:sym typeface="Arial"/>
              </a:rPr>
              <a:t>S sprites</a:t>
            </a:r>
          </a:p>
          <a:p>
            <a:pPr marL="0" indent="0" eaLnBrk="1" fontAlgn="auto" hangingPunct="1">
              <a:buNone/>
              <a:tabLst/>
              <a:defRPr/>
            </a:pPr>
            <a:r>
              <a:rPr lang="en-US" sz="2400" b="1" kern="1200" dirty="0">
                <a:solidFill>
                  <a:schemeClr val="tx2"/>
                </a:solidFill>
                <a:latin typeface="Arial (Body)"/>
              </a:rPr>
              <a:t>7.4</a:t>
            </a:r>
            <a:r>
              <a:rPr lang="en-US" sz="2400" kern="1200" dirty="0">
                <a:solidFill>
                  <a:srgbClr val="000000"/>
                </a:solidFill>
                <a:latin typeface="Arial (Body)"/>
              </a:rPr>
              <a:t> Configure a three-column page layout using C</a:t>
            </a:r>
            <a:r>
              <a:rPr lang="en-US" sz="100" kern="1200" dirty="0">
                <a:solidFill>
                  <a:srgbClr val="000000"/>
                </a:solidFill>
                <a:latin typeface="Arial (Body)"/>
              </a:rPr>
              <a:t> </a:t>
            </a:r>
            <a:r>
              <a:rPr lang="en-US" sz="2400" kern="1200" dirty="0">
                <a:solidFill>
                  <a:srgbClr val="000000"/>
                </a:solidFill>
                <a:latin typeface="Arial (Body)"/>
              </a:rPr>
              <a:t>S</a:t>
            </a:r>
            <a:r>
              <a:rPr lang="en-US" sz="100" kern="1200" dirty="0">
                <a:solidFill>
                  <a:srgbClr val="000000"/>
                </a:solidFill>
                <a:latin typeface="Arial (Body)"/>
              </a:rPr>
              <a:t> </a:t>
            </a:r>
            <a:r>
              <a:rPr lang="en-US" sz="2400" kern="1200" dirty="0">
                <a:solidFill>
                  <a:srgbClr val="000000"/>
                </a:solidFill>
                <a:latin typeface="Arial (Body)"/>
              </a:rPr>
              <a:t>S</a:t>
            </a:r>
          </a:p>
          <a:p>
            <a:pPr marL="0" indent="0" eaLnBrk="1" fontAlgn="auto" hangingPunct="1">
              <a:buNone/>
              <a:tabLst/>
              <a:defRPr/>
            </a:pPr>
            <a:r>
              <a:rPr lang="en-US" sz="2400" b="1" kern="1200" dirty="0">
                <a:solidFill>
                  <a:schemeClr val="tx2"/>
                </a:solidFill>
                <a:latin typeface="Arial (Body)"/>
              </a:rPr>
              <a:t>7.5</a:t>
            </a:r>
            <a:r>
              <a:rPr lang="en-US" sz="2400" kern="1200" dirty="0">
                <a:solidFill>
                  <a:srgbClr val="000000"/>
                </a:solidFill>
                <a:latin typeface="Arial (Body)"/>
              </a:rPr>
              <a:t> Configure C</a:t>
            </a:r>
            <a:r>
              <a:rPr lang="en-US" sz="100" kern="1200" dirty="0">
                <a:solidFill>
                  <a:srgbClr val="000000"/>
                </a:solidFill>
                <a:latin typeface="Arial (Body)"/>
              </a:rPr>
              <a:t> </a:t>
            </a:r>
            <a:r>
              <a:rPr lang="en-US" sz="2400" kern="1200" dirty="0">
                <a:solidFill>
                  <a:srgbClr val="000000"/>
                </a:solidFill>
                <a:latin typeface="Arial (Body)"/>
              </a:rPr>
              <a:t>S</a:t>
            </a:r>
            <a:r>
              <a:rPr lang="en-US" sz="100" kern="1200" dirty="0">
                <a:solidFill>
                  <a:srgbClr val="000000"/>
                </a:solidFill>
                <a:latin typeface="Arial (Body)"/>
              </a:rPr>
              <a:t> </a:t>
            </a:r>
            <a:r>
              <a:rPr lang="en-US" sz="2400" kern="1200" dirty="0">
                <a:solidFill>
                  <a:srgbClr val="000000"/>
                </a:solidFill>
                <a:latin typeface="Arial (Body)"/>
              </a:rPr>
              <a:t>S for printing</a:t>
            </a:r>
          </a:p>
          <a:p>
            <a:pPr marL="0" indent="0" eaLnBrk="1" fontAlgn="auto" hangingPunct="1">
              <a:buNone/>
              <a:tabLst/>
              <a:defRPr/>
            </a:pPr>
            <a:r>
              <a:rPr lang="en-US" sz="2400" b="1" kern="1200" dirty="0">
                <a:solidFill>
                  <a:schemeClr val="tx2"/>
                </a:solidFill>
                <a:latin typeface="Arial (Body)"/>
              </a:rPr>
              <a:t>7.6</a:t>
            </a:r>
            <a:r>
              <a:rPr lang="en-US" sz="2400" kern="1200" dirty="0">
                <a:solidFill>
                  <a:srgbClr val="000000"/>
                </a:solidFill>
                <a:latin typeface="Arial (Body)"/>
              </a:rPr>
              <a:t> Describe mobile design best practices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Aft>
                <a:spcPts val="0"/>
              </a:spcAft>
              <a:buFont typeface="Times New Roman"/>
              <a:buNone/>
              <a:defRPr/>
            </a:pPr>
            <a:r>
              <a:rPr lang="en-US" sz="3400" b="1" kern="1200" spc="-50" dirty="0">
                <a:solidFill>
                  <a:srgbClr val="007FA3"/>
                </a:solidFill>
                <a:latin typeface="Times New Roman" panose="02020603050405020304" pitchFamily="18" charset="0"/>
                <a:ea typeface="+mj-ea"/>
                <a:cs typeface="+mj-cs"/>
                <a:sym typeface="Times New Roman"/>
              </a:rPr>
              <a:t>Optimize Text for Mobile Use</a:t>
            </a:r>
          </a:p>
        </p:txBody>
      </p:sp>
      <p:sp>
        <p:nvSpPr>
          <p:cNvPr id="3" name="Content Placeholder 2"/>
          <p:cNvSpPr>
            <a:spLocks noGrp="1"/>
          </p:cNvSpPr>
          <p:nvPr>
            <p:ph type="body" idx="1"/>
          </p:nvPr>
        </p:nvSpPr>
        <p:spPr>
          <a:xfrm>
            <a:off x="457200" y="1600200"/>
            <a:ext cx="4403723" cy="3716372"/>
          </a:xfrm>
        </p:spPr>
        <p:txBody>
          <a:bodyPr wrap="square">
            <a:spAutoFit/>
          </a:bodyPr>
          <a:lstStyle/>
          <a:p>
            <a:pPr marL="255651" indent="-255651" eaLnBrk="1" hangingPunct="1">
              <a:spcBef>
                <a:spcPts val="1500"/>
              </a:spcBef>
              <a:buClr>
                <a:srgbClr val="007FA3"/>
              </a:buClr>
              <a:buSzPct val="100000"/>
              <a:buFont typeface="Arial" panose="020B0604020202020204" pitchFamily="34" charset="0"/>
              <a:buChar char="•"/>
              <a:defRPr/>
            </a:pPr>
            <a:r>
              <a:rPr lang="en-US" altLang="en-US" sz="2400" kern="1200" dirty="0">
                <a:latin typeface="Arial (Body)"/>
                <a:ea typeface="+mn-ea"/>
                <a:cs typeface="+mn-cs"/>
                <a:sym typeface="Arial"/>
              </a:rPr>
              <a:t>Configure good contrast between text and background colors</a:t>
            </a:r>
          </a:p>
          <a:p>
            <a:pPr marL="255651" indent="-255651" eaLnBrk="1" hangingPunct="1">
              <a:spcBef>
                <a:spcPts val="1500"/>
              </a:spcBef>
              <a:buClr>
                <a:srgbClr val="007FA3"/>
              </a:buClr>
              <a:buSzPct val="100000"/>
              <a:buFont typeface="Arial" panose="020B0604020202020204" pitchFamily="34" charset="0"/>
              <a:buChar char="•"/>
              <a:defRPr/>
            </a:pPr>
            <a:r>
              <a:rPr lang="en-US" altLang="en-US" sz="2400" kern="1200" dirty="0">
                <a:latin typeface="Arial (Body)"/>
                <a:ea typeface="+mn-ea"/>
                <a:cs typeface="+mn-cs"/>
                <a:sym typeface="Arial"/>
              </a:rPr>
              <a:t>Use common font typefaces</a:t>
            </a:r>
          </a:p>
          <a:p>
            <a:pPr marL="255651" indent="-255651" eaLnBrk="1" hangingPunct="1">
              <a:spcBef>
                <a:spcPts val="1500"/>
              </a:spcBef>
              <a:buClr>
                <a:srgbClr val="007FA3"/>
              </a:buClr>
              <a:buSzPct val="100000"/>
              <a:buFont typeface="Arial" panose="020B0604020202020204" pitchFamily="34" charset="0"/>
              <a:buChar char="•"/>
              <a:defRPr/>
            </a:pPr>
            <a:r>
              <a:rPr lang="en-US" altLang="en-US" sz="2400" kern="1200" dirty="0">
                <a:latin typeface="Arial (Body)"/>
                <a:ea typeface="+mn-ea"/>
                <a:cs typeface="+mn-cs"/>
                <a:sym typeface="Arial"/>
              </a:rPr>
              <a:t>Configure font size with em units or percentages</a:t>
            </a:r>
          </a:p>
          <a:p>
            <a:pPr marL="255651" indent="-255651" eaLnBrk="1" hangingPunct="1">
              <a:spcBef>
                <a:spcPts val="1500"/>
              </a:spcBef>
              <a:buClr>
                <a:srgbClr val="007FA3"/>
              </a:buClr>
              <a:buSzPct val="100000"/>
              <a:buFont typeface="Arial" panose="020B0604020202020204" pitchFamily="34" charset="0"/>
              <a:buChar char="•"/>
              <a:defRPr/>
            </a:pPr>
            <a:r>
              <a:rPr lang="en-US" altLang="en-US" sz="2400" kern="1200" dirty="0">
                <a:latin typeface="Arial (Body)"/>
                <a:ea typeface="+mn-ea"/>
                <a:cs typeface="+mn-cs"/>
                <a:sym typeface="Arial"/>
              </a:rPr>
              <a:t>Use a short, descriptive page title</a:t>
            </a:r>
          </a:p>
        </p:txBody>
      </p:sp>
      <p:pic>
        <p:nvPicPr>
          <p:cNvPr id="38917" name="Picture 5" descr="A wireframe. The wireframe appears as follows. wrapper. header. n a v. blank line for link&#10;blank line for link. blank line for link. main. foote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984510" y="1657351"/>
            <a:ext cx="1861503" cy="31502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6" descr="A mobile browser display of the Lighthouse Island Bistro webpage. Top to bottom, the display contains a search bar, the Lighthouse Island Bistro header, navigation buttons for Home, Menu, Map, and Contact, and the following headings and paragraphs. Locally Roasted Free Trade Coffee. Indulge in the aroma of freshly ground roast coffee. Specialty drinks are available hot or cold. Specialty Pastries Enjoy a selection of our fresh baked, organic pastries, including fresh fruit muffins, scones, croissants, and"/>
          <p:cNvPicPr>
            <a:picLocks noChangeAspect="1" noChangeArrowheads="1"/>
          </p:cNvPicPr>
          <p:nvPr/>
        </p:nvPicPr>
        <p:blipFill>
          <a:blip r:embed="rId3"/>
          <a:srcRect/>
          <a:stretch>
            <a:fillRect/>
          </a:stretch>
        </p:blipFill>
        <p:spPr bwMode="auto">
          <a:xfrm>
            <a:off x="6892606" y="1621791"/>
            <a:ext cx="1898174" cy="3157220"/>
          </a:xfrm>
          <a:prstGeom prst="rect">
            <a:avLst/>
          </a:prstGeom>
          <a:noFill/>
          <a:ln>
            <a:no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Aft>
                <a:spcPts val="0"/>
              </a:spcAft>
              <a:buFont typeface="Times New Roman"/>
              <a:buNone/>
              <a:defRPr/>
            </a:pPr>
            <a:r>
              <a:rPr lang="en-US" sz="3400" b="1" kern="1200" spc="-50" dirty="0">
                <a:solidFill>
                  <a:srgbClr val="007FA3"/>
                </a:solidFill>
                <a:latin typeface="Times New Roman" panose="02020603050405020304" pitchFamily="18" charset="0"/>
                <a:ea typeface="+mj-ea"/>
                <a:cs typeface="+mj-cs"/>
                <a:sym typeface="Times New Roman"/>
              </a:rPr>
              <a:t>Viewport Meta Tag</a:t>
            </a:r>
          </a:p>
        </p:txBody>
      </p:sp>
      <p:sp>
        <p:nvSpPr>
          <p:cNvPr id="3" name="Content Placeholder 2"/>
          <p:cNvSpPr>
            <a:spLocks noGrp="1"/>
          </p:cNvSpPr>
          <p:nvPr>
            <p:ph type="body" idx="1"/>
          </p:nvPr>
        </p:nvSpPr>
        <p:spPr>
          <a:xfrm>
            <a:off x="457200" y="1600200"/>
            <a:ext cx="5161935" cy="2569904"/>
          </a:xfrm>
        </p:spPr>
        <p:txBody>
          <a:bodyPr wrap="square">
            <a:spAutoFit/>
          </a:bodyPr>
          <a:lstStyle/>
          <a:p>
            <a:pPr marL="0" indent="0" eaLnBrk="1" fontAlgn="auto" hangingPunct="1">
              <a:spcBef>
                <a:spcPts val="600"/>
              </a:spcBef>
              <a:buClr>
                <a:srgbClr val="007FA3"/>
              </a:buClr>
              <a:buSzPct val="100000"/>
              <a:buNone/>
              <a:defRPr/>
            </a:pPr>
            <a:r>
              <a:rPr lang="en-US" sz="2000" kern="1200" dirty="0">
                <a:latin typeface="Arial (Body)"/>
                <a:ea typeface="+mn-ea"/>
                <a:cs typeface="+mn-cs"/>
                <a:sym typeface="Arial"/>
              </a:rPr>
              <a:t>Default action for most mobile devices</a:t>
            </a:r>
            <a:br>
              <a:rPr lang="en-US" sz="2000" kern="1200" dirty="0">
                <a:latin typeface="Arial (Body)"/>
                <a:ea typeface="+mn-ea"/>
                <a:cs typeface="+mn-cs"/>
                <a:sym typeface="Arial"/>
              </a:rPr>
            </a:br>
            <a:r>
              <a:rPr lang="en-US" sz="2000" kern="1200" dirty="0">
                <a:latin typeface="Arial (Body)"/>
                <a:ea typeface="+mn-ea"/>
                <a:cs typeface="+mn-cs"/>
                <a:sym typeface="Arial"/>
              </a:rPr>
              <a:t> is to zoom out and scale the web page</a:t>
            </a:r>
          </a:p>
          <a:p>
            <a:pPr marL="0" indent="0" eaLnBrk="1" fontAlgn="auto" hangingPunct="1">
              <a:spcBef>
                <a:spcPts val="600"/>
              </a:spcBef>
              <a:buClr>
                <a:srgbClr val="007FA3"/>
              </a:buClr>
              <a:buSzPct val="100000"/>
              <a:buNone/>
              <a:defRPr/>
            </a:pPr>
            <a:r>
              <a:rPr lang="en-US" sz="2000" kern="1200" dirty="0">
                <a:latin typeface="Arial (Body)"/>
                <a:ea typeface="+mn-ea"/>
                <a:cs typeface="+mn-cs"/>
                <a:sym typeface="Arial"/>
              </a:rPr>
              <a:t>Viewport Meta Tag</a:t>
            </a:r>
          </a:p>
          <a:p>
            <a:pPr marL="0" indent="0" eaLnBrk="1" fontAlgn="auto" hangingPunct="1">
              <a:spcBef>
                <a:spcPts val="600"/>
              </a:spcBef>
              <a:buClr>
                <a:srgbClr val="007FA3"/>
              </a:buClr>
              <a:buSzPct val="100000"/>
              <a:buNone/>
              <a:defRPr/>
            </a:pPr>
            <a:r>
              <a:rPr lang="en-US" sz="2000" kern="1200" dirty="0">
                <a:latin typeface="Arial (Body)"/>
                <a:ea typeface="+mn-ea"/>
                <a:cs typeface="+mn-cs"/>
                <a:sym typeface="Arial"/>
              </a:rPr>
              <a:t>Created as an Apple extension to configure display on mobile devices</a:t>
            </a:r>
          </a:p>
          <a:p>
            <a:pPr marL="0" indent="0" eaLnBrk="1" fontAlgn="auto" hangingPunct="1">
              <a:spcBef>
                <a:spcPts val="600"/>
              </a:spcBef>
              <a:buClr>
                <a:srgbClr val="007FA3"/>
              </a:buClr>
              <a:buSzPct val="100000"/>
              <a:buNone/>
              <a:defRPr/>
            </a:pPr>
            <a:r>
              <a:rPr lang="en-US" sz="2000" kern="1200" dirty="0">
                <a:latin typeface="Arial (Body)"/>
                <a:ea typeface="+mn-ea"/>
                <a:cs typeface="+mn-cs"/>
                <a:sym typeface="Arial"/>
              </a:rPr>
              <a:t>Configures width and initial scale of browser viewport</a:t>
            </a:r>
          </a:p>
        </p:txBody>
      </p:sp>
      <p:pic>
        <p:nvPicPr>
          <p:cNvPr id="4" name="Picture 3" descr="Computer code reads, left angle bracket meta name equals double quote view port double quote content equals double quote width equals device minus width comma initial hyphen scale equals 1,0 double quote right angle bracket."/>
          <p:cNvPicPr>
            <a:picLocks noChangeAspect="1"/>
          </p:cNvPicPr>
          <p:nvPr/>
        </p:nvPicPr>
        <p:blipFill rotWithShape="1">
          <a:blip r:embed="rId2"/>
          <a:srcRect l="2106" t="17452" b="16571"/>
          <a:stretch/>
        </p:blipFill>
        <p:spPr>
          <a:xfrm>
            <a:off x="471948" y="4157822"/>
            <a:ext cx="7770532" cy="353963"/>
          </a:xfrm>
          <a:prstGeom prst="rect">
            <a:avLst/>
          </a:prstGeom>
        </p:spPr>
      </p:pic>
      <p:pic>
        <p:nvPicPr>
          <p:cNvPr id="39940" name="Picture 2" descr="A mobile browser tab titled Lighthouse Island Bistro. The page’s header contains two lines of text, aligned to the left and to the right, respectively: Lighthouse Island Bistro; the best coffee on the coast. The n a v area contains the following list of hyperlinks. Home, Menu, Directions, Contact. The main area’s text floats around a photo of a lighthouse with the caption Island Lighthouse, Built in 1870. The area’s content reads as follows: Locally Roasted Free Trade Coffee Indulge in the aroma of freshly ground roast coffee. Specialty drinks are available hot or cold. Specialty Pastries. Enjoy a selection of our fresh baked, organic pastries, including fresh fruit muffins, scones, croissants, and cinnamon rolls. Lunchtime is Anytime Savor delicious wraps and sandwiches on hearty, whole grain breads with locally grown salad, fruit, and vegetables. Panoramic View Take in some scenery! The top of our lighthouse offers a panoramic view of the countryside. Challenge your friends to climb our 100 stair tower. The footer is centered and reads Copyright, copyright symbol, 201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84930" y="1515988"/>
            <a:ext cx="1357550" cy="22571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9941" name="Picture 3" descr="A zoomed in mobile browser tab of the Lighthouse Island Bistro webpag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038167" y="4554805"/>
            <a:ext cx="1084390" cy="18029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5007"/>
            <a:ext cx="8229600" cy="707856"/>
          </a:xfrm>
        </p:spPr>
        <p:txBody>
          <a:bodyPr>
            <a:spAutoFit/>
          </a:bodyPr>
          <a:lstStyle/>
          <a:p>
            <a:pPr eaLnBrk="1" fontAlgn="auto" hangingPunct="1">
              <a:spcBef>
                <a:spcPct val="0"/>
              </a:spcBef>
              <a:spcAft>
                <a:spcPts val="0"/>
              </a:spcAft>
              <a:buClrTx/>
              <a:defRPr/>
            </a:pPr>
            <a:r>
              <a:rPr lang="en-US" kern="1200" spc="-50" dirty="0">
                <a:latin typeface="Times New Roman" panose="02020603050405020304" pitchFamily="18" charset="0"/>
                <a:ea typeface="+mj-ea"/>
                <a:cs typeface="+mj-cs"/>
              </a:rPr>
              <a:t>C</a:t>
            </a:r>
            <a:r>
              <a:rPr lang="en-US" sz="100" kern="1200" spc="-50" dirty="0">
                <a:latin typeface="Times New Roman" panose="02020603050405020304" pitchFamily="18" charset="0"/>
                <a:ea typeface="+mj-ea"/>
                <a:cs typeface="+mj-cs"/>
              </a:rPr>
              <a:t> </a:t>
            </a:r>
            <a:r>
              <a:rPr lang="en-US" kern="1200" spc="-50" dirty="0">
                <a:latin typeface="Times New Roman" panose="02020603050405020304" pitchFamily="18" charset="0"/>
                <a:ea typeface="+mj-ea"/>
                <a:cs typeface="+mj-cs"/>
              </a:rPr>
              <a:t>S</a:t>
            </a:r>
            <a:r>
              <a:rPr lang="en-US" sz="100" kern="1200" spc="-50" dirty="0">
                <a:latin typeface="Times New Roman" panose="02020603050405020304" pitchFamily="18" charset="0"/>
                <a:ea typeface="+mj-ea"/>
                <a:cs typeface="+mj-cs"/>
              </a:rPr>
              <a:t> </a:t>
            </a:r>
            <a:r>
              <a:rPr lang="en-US" kern="1200" spc="-50" dirty="0">
                <a:latin typeface="Times New Roman" panose="02020603050405020304" pitchFamily="18" charset="0"/>
                <a:ea typeface="+mj-ea"/>
                <a:cs typeface="+mj-cs"/>
              </a:rPr>
              <a:t>S3 Media Queries</a:t>
            </a:r>
          </a:p>
        </p:txBody>
      </p:sp>
      <p:sp>
        <p:nvSpPr>
          <p:cNvPr id="3" name="Text Placeholder 2"/>
          <p:cNvSpPr>
            <a:spLocks noGrp="1"/>
          </p:cNvSpPr>
          <p:nvPr>
            <p:ph type="body" idx="1"/>
          </p:nvPr>
        </p:nvSpPr>
        <p:spPr>
          <a:xfrm>
            <a:off x="457200" y="1620838"/>
            <a:ext cx="6296025" cy="2108239"/>
          </a:xfrm>
        </p:spPr>
        <p:txBody>
          <a:bodyPr>
            <a:spAutoFit/>
          </a:bodyPr>
          <a:lstStyle/>
          <a:p>
            <a:pPr marL="0" indent="0" eaLnBrk="1" fontAlgn="auto" hangingPunct="1">
              <a:buNone/>
              <a:defRPr/>
            </a:pPr>
            <a:r>
              <a:rPr lang="en-US" sz="2000" b="1" kern="1200" dirty="0">
                <a:solidFill>
                  <a:srgbClr val="000000"/>
                </a:solidFill>
                <a:latin typeface="Arial (Body)"/>
                <a:ea typeface="+mn-ea"/>
                <a:cs typeface="+mn-cs"/>
              </a:rPr>
              <a:t>Media Query</a:t>
            </a:r>
          </a:p>
          <a:p>
            <a:pPr marL="255600" lvl="1" indent="-255600" eaLnBrk="1" fontAlgn="auto" hangingPunct="1">
              <a:spcBef>
                <a:spcPts val="1500"/>
              </a:spcBef>
              <a:buFont typeface="Arial" panose="020B0604020202020204" pitchFamily="34" charset="0"/>
              <a:buChar char="•"/>
              <a:defRPr/>
            </a:pPr>
            <a:r>
              <a:rPr lang="en-US" sz="2000" kern="1200" dirty="0">
                <a:solidFill>
                  <a:srgbClr val="000000"/>
                </a:solidFill>
                <a:latin typeface="Arial (Body)"/>
                <a:ea typeface="+mn-ea"/>
                <a:cs typeface="+mn-cs"/>
              </a:rPr>
              <a:t>Determines the capability of the mobile device, such as screen resolution</a:t>
            </a:r>
          </a:p>
          <a:p>
            <a:pPr marL="255600" lvl="1" indent="-255600" eaLnBrk="1" fontAlgn="auto" hangingPunct="1">
              <a:spcBef>
                <a:spcPts val="1500"/>
              </a:spcBef>
              <a:buFont typeface="Arial" panose="020B0604020202020204" pitchFamily="34" charset="0"/>
              <a:buChar char="•"/>
              <a:defRPr/>
            </a:pPr>
            <a:r>
              <a:rPr lang="en-US" sz="2000" kern="1200" dirty="0">
                <a:solidFill>
                  <a:srgbClr val="000000"/>
                </a:solidFill>
                <a:latin typeface="Arial (Body)"/>
                <a:ea typeface="+mn-ea"/>
                <a:cs typeface="+mn-cs"/>
              </a:rPr>
              <a:t>Directs the browser to styles configured specifically for those capabilities</a:t>
            </a:r>
          </a:p>
        </p:txBody>
      </p:sp>
      <p:pic>
        <p:nvPicPr>
          <p:cNvPr id="4" name="Picture 3" descr="Example with link tag: Computer code has 2 lines. the lines read as follows. line 1. left angle bracket link h r e f equals double quote light house mobile period c s s double quote r e l equals double quote style sheet double quote. line 2, indented once. media equals double quote only all and left parenthesis max hyphen device hyphen width colon 480 p x right parenthesis double quote right angle bracket. Example within C S S: Computer has 2 lines. the lines read as follows. line 1. at sign media only all and left parenthesis m a x hyphen width colon 768 p x right parenthesis left brace. line 2. right brace."/>
          <p:cNvPicPr>
            <a:picLocks noChangeAspect="1"/>
          </p:cNvPicPr>
          <p:nvPr/>
        </p:nvPicPr>
        <p:blipFill>
          <a:blip r:embed="rId2"/>
          <a:stretch>
            <a:fillRect/>
          </a:stretch>
        </p:blipFill>
        <p:spPr>
          <a:xfrm>
            <a:off x="636260" y="3706825"/>
            <a:ext cx="6119093" cy="2501235"/>
          </a:xfrm>
          <a:prstGeom prst="rect">
            <a:avLst/>
          </a:prstGeom>
        </p:spPr>
      </p:pic>
      <p:pic>
        <p:nvPicPr>
          <p:cNvPr id="40964" name="Picture 2" descr="A mobile browser display of the Lighthouse Island Bistro webpage. Top to bottom, the display contains a search bar, the Lighthouse Island Bistro header, navigation buttons for Home, Menu, Map, and Contact, and the following headings and paragraphs. Locally Roasted Free Trade Coffee. Indulge in the aroma of freshly ground roast coffee. Specialty drinks are available hot or cold. Specialty Pastries Enjoy a selection of our fresh baked, organic pastries, including fresh fruit muffins, scones, croissants, and"/>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88626" y="2463504"/>
            <a:ext cx="1898174" cy="3157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a:latin typeface="Times New Roman" panose="02020603050405020304" pitchFamily="18" charset="0"/>
                <a:ea typeface="+mj-ea"/>
                <a:cs typeface="+mj-cs"/>
              </a:rPr>
              <a:t>Flexible Images</a:t>
            </a:r>
          </a:p>
        </p:txBody>
      </p:sp>
      <p:sp>
        <p:nvSpPr>
          <p:cNvPr id="3" name="Text Placeholder 2"/>
          <p:cNvSpPr>
            <a:spLocks noGrp="1"/>
          </p:cNvSpPr>
          <p:nvPr>
            <p:ph type="body" idx="1"/>
          </p:nvPr>
        </p:nvSpPr>
        <p:spPr>
          <a:xfrm>
            <a:off x="457200" y="1600200"/>
            <a:ext cx="8229600" cy="1392659"/>
          </a:xfrm>
        </p:spPr>
        <p:txBody>
          <a:bodyPr>
            <a:spAutoFit/>
          </a:bodyPr>
          <a:lstStyle/>
          <a:p>
            <a:pPr marL="0" indent="0" eaLnBrk="1" hangingPunct="1">
              <a:spcBef>
                <a:spcPts val="600"/>
              </a:spcBef>
              <a:buNone/>
              <a:defRPr/>
            </a:pPr>
            <a:r>
              <a:rPr lang="en-US" altLang="en-US" sz="2200" kern="1200" dirty="0">
                <a:solidFill>
                  <a:srgbClr val="000000"/>
                </a:solidFill>
                <a:latin typeface="Arial (Body)"/>
                <a:ea typeface="+mn-ea"/>
                <a:cs typeface="+mn-cs"/>
              </a:rPr>
              <a:t>Edit H</a:t>
            </a:r>
            <a:r>
              <a:rPr lang="en-US" altLang="en-US" sz="100" kern="1200" dirty="0">
                <a:solidFill>
                  <a:srgbClr val="000000"/>
                </a:solidFill>
                <a:latin typeface="Arial (Body)"/>
                <a:ea typeface="+mn-ea"/>
                <a:cs typeface="+mn-cs"/>
              </a:rPr>
              <a:t> </a:t>
            </a:r>
            <a:r>
              <a:rPr lang="en-US" altLang="en-US" sz="2200" kern="1200" dirty="0">
                <a:solidFill>
                  <a:srgbClr val="000000"/>
                </a:solidFill>
                <a:latin typeface="Arial (Body)"/>
                <a:ea typeface="+mn-ea"/>
                <a:cs typeface="+mn-cs"/>
              </a:rPr>
              <a:t>T</a:t>
            </a:r>
            <a:r>
              <a:rPr lang="en-US" altLang="en-US" sz="100" kern="1200" dirty="0">
                <a:solidFill>
                  <a:srgbClr val="000000"/>
                </a:solidFill>
                <a:latin typeface="Arial (Body)"/>
                <a:ea typeface="+mn-ea"/>
                <a:cs typeface="+mn-cs"/>
              </a:rPr>
              <a:t> </a:t>
            </a:r>
            <a:r>
              <a:rPr lang="en-US" altLang="en-US" sz="2200" kern="1200" dirty="0">
                <a:solidFill>
                  <a:srgbClr val="000000"/>
                </a:solidFill>
                <a:latin typeface="Arial (Body)"/>
                <a:ea typeface="+mn-ea"/>
                <a:cs typeface="+mn-cs"/>
              </a:rPr>
              <a:t>M</a:t>
            </a:r>
            <a:r>
              <a:rPr lang="en-US" altLang="en-US" sz="100" kern="1200" dirty="0">
                <a:solidFill>
                  <a:srgbClr val="000000"/>
                </a:solidFill>
                <a:latin typeface="Arial (Body)"/>
                <a:ea typeface="+mn-ea"/>
                <a:cs typeface="+mn-cs"/>
              </a:rPr>
              <a:t> </a:t>
            </a:r>
            <a:r>
              <a:rPr lang="en-US" altLang="en-US" sz="2200" kern="1200" dirty="0">
                <a:solidFill>
                  <a:srgbClr val="000000"/>
                </a:solidFill>
                <a:latin typeface="Arial (Body)"/>
                <a:ea typeface="+mn-ea"/>
                <a:cs typeface="+mn-cs"/>
              </a:rPr>
              <a:t>L:</a:t>
            </a:r>
            <a:br>
              <a:rPr lang="en-US" altLang="en-US" sz="2200" kern="1200" dirty="0">
                <a:solidFill>
                  <a:srgbClr val="000000"/>
                </a:solidFill>
                <a:latin typeface="Arial (Body)"/>
                <a:ea typeface="+mn-ea"/>
                <a:cs typeface="+mn-cs"/>
              </a:rPr>
            </a:br>
            <a:r>
              <a:rPr lang="en-US" altLang="en-US" sz="2200" kern="1200" dirty="0">
                <a:solidFill>
                  <a:srgbClr val="000000"/>
                </a:solidFill>
                <a:latin typeface="Arial (Body)"/>
                <a:ea typeface="+mn-ea"/>
                <a:cs typeface="+mn-cs"/>
              </a:rPr>
              <a:t>remove height and width attributes</a:t>
            </a:r>
          </a:p>
          <a:p>
            <a:pPr marL="0" indent="0" eaLnBrk="1" hangingPunct="1">
              <a:buNone/>
              <a:defRPr/>
            </a:pPr>
            <a:r>
              <a:rPr lang="en-US" altLang="en-US" sz="2200" kern="1200" dirty="0">
                <a:solidFill>
                  <a:srgbClr val="000000"/>
                </a:solidFill>
                <a:latin typeface="Arial (Body)"/>
                <a:ea typeface="+mn-ea"/>
                <a:cs typeface="+mn-cs"/>
              </a:rPr>
              <a:t>C</a:t>
            </a:r>
            <a:r>
              <a:rPr lang="en-US" altLang="en-US" sz="100" kern="1200" dirty="0">
                <a:solidFill>
                  <a:srgbClr val="000000"/>
                </a:solidFill>
                <a:latin typeface="Arial (Body)"/>
                <a:ea typeface="+mn-ea"/>
                <a:cs typeface="+mn-cs"/>
              </a:rPr>
              <a:t> </a:t>
            </a:r>
            <a:r>
              <a:rPr lang="en-US" altLang="en-US" sz="2200" kern="1200" dirty="0">
                <a:solidFill>
                  <a:srgbClr val="000000"/>
                </a:solidFill>
                <a:latin typeface="Arial (Body)"/>
                <a:ea typeface="+mn-ea"/>
                <a:cs typeface="+mn-cs"/>
              </a:rPr>
              <a:t>S</a:t>
            </a:r>
            <a:r>
              <a:rPr lang="en-US" altLang="en-US" sz="100" kern="1200" dirty="0">
                <a:solidFill>
                  <a:srgbClr val="000000"/>
                </a:solidFill>
                <a:latin typeface="Arial (Body)"/>
                <a:ea typeface="+mn-ea"/>
                <a:cs typeface="+mn-cs"/>
              </a:rPr>
              <a:t> </a:t>
            </a:r>
            <a:r>
              <a:rPr lang="en-US" altLang="en-US" sz="2200" kern="1200" dirty="0">
                <a:solidFill>
                  <a:srgbClr val="000000"/>
                </a:solidFill>
                <a:latin typeface="Arial (Body)"/>
                <a:ea typeface="+mn-ea"/>
                <a:cs typeface="+mn-cs"/>
              </a:rPr>
              <a:t>S:</a:t>
            </a:r>
          </a:p>
        </p:txBody>
      </p:sp>
      <p:pic>
        <p:nvPicPr>
          <p:cNvPr id="5" name="Picture 4" descr="Computer code has 2 lines. the lines read as follows. line 1. i m g left brace m a x hyphen width colon 100 percent sign semicolon. line 2, indented once. height colon auto semicolon right brace."/>
          <p:cNvPicPr>
            <a:picLocks noChangeAspect="1"/>
          </p:cNvPicPr>
          <p:nvPr/>
        </p:nvPicPr>
        <p:blipFill>
          <a:blip r:embed="rId2"/>
          <a:stretch>
            <a:fillRect/>
          </a:stretch>
        </p:blipFill>
        <p:spPr>
          <a:xfrm>
            <a:off x="728172" y="2974023"/>
            <a:ext cx="3481415" cy="1086082"/>
          </a:xfrm>
          <a:prstGeom prst="rect">
            <a:avLst/>
          </a:prstGeom>
        </p:spPr>
      </p:pic>
      <p:pic>
        <p:nvPicPr>
          <p:cNvPr id="41988" name="Picture 2" descr="At desktop browser width, the page has three columns. At tablet display width, the page has two columns. At smartphone display width, the page has one column."/>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76400" y="3983905"/>
            <a:ext cx="5791200" cy="236696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79071"/>
            <a:ext cx="8229600" cy="1231076"/>
          </a:xfrm>
        </p:spPr>
        <p:txBody>
          <a:bodyPr anchor="b">
            <a:spAutoFit/>
          </a:bodyPr>
          <a:lstStyle/>
          <a:p>
            <a:pPr eaLnBrk="1" fontAlgn="auto" hangingPunct="1">
              <a:spcBef>
                <a:spcPct val="0"/>
              </a:spcBef>
              <a:spcAft>
                <a:spcPts val="0"/>
              </a:spcAft>
              <a:buClrTx/>
              <a:defRPr/>
            </a:pPr>
            <a:r>
              <a:rPr lang="en-US" kern="1200" spc="-50" dirty="0">
                <a:latin typeface="Times New Roman" panose="02020603050405020304" pitchFamily="18" charset="0"/>
                <a:ea typeface="+mj-ea"/>
                <a:cs typeface="+mj-cs"/>
              </a:rPr>
              <a:t>Responsive Images H</a:t>
            </a:r>
            <a:r>
              <a:rPr lang="en-US" sz="100" kern="1200" spc="-50" dirty="0">
                <a:latin typeface="Times New Roman" panose="02020603050405020304" pitchFamily="18" charset="0"/>
                <a:ea typeface="+mj-ea"/>
                <a:cs typeface="+mj-cs"/>
              </a:rPr>
              <a:t> </a:t>
            </a:r>
            <a:r>
              <a:rPr lang="en-US" kern="1200" spc="-50" dirty="0">
                <a:latin typeface="Times New Roman" panose="02020603050405020304" pitchFamily="18" charset="0"/>
                <a:ea typeface="+mj-ea"/>
                <a:cs typeface="+mj-cs"/>
              </a:rPr>
              <a:t>T</a:t>
            </a:r>
            <a:r>
              <a:rPr lang="en-US" sz="100" kern="1200" spc="-50" dirty="0">
                <a:latin typeface="Times New Roman" panose="02020603050405020304" pitchFamily="18" charset="0"/>
                <a:ea typeface="+mj-ea"/>
                <a:cs typeface="+mj-cs"/>
              </a:rPr>
              <a:t> </a:t>
            </a:r>
            <a:r>
              <a:rPr lang="en-US" kern="1200" spc="-50" dirty="0">
                <a:latin typeface="Times New Roman" panose="02020603050405020304" pitchFamily="18" charset="0"/>
                <a:ea typeface="+mj-ea"/>
                <a:cs typeface="+mj-cs"/>
              </a:rPr>
              <a:t>M</a:t>
            </a:r>
            <a:r>
              <a:rPr lang="en-US" sz="100" kern="1200" spc="-50" dirty="0">
                <a:latin typeface="Times New Roman" panose="02020603050405020304" pitchFamily="18" charset="0"/>
                <a:ea typeface="+mj-ea"/>
                <a:cs typeface="+mj-cs"/>
              </a:rPr>
              <a:t> </a:t>
            </a:r>
            <a:r>
              <a:rPr lang="en-US" kern="1200" spc="-50" dirty="0">
                <a:latin typeface="Times New Roman" panose="02020603050405020304" pitchFamily="18" charset="0"/>
                <a:ea typeface="+mj-ea"/>
                <a:cs typeface="+mj-cs"/>
              </a:rPr>
              <a:t>L 5.1 Picture Element</a:t>
            </a:r>
          </a:p>
        </p:txBody>
      </p:sp>
      <p:pic>
        <p:nvPicPr>
          <p:cNvPr id="5" name="Picture 4" descr="Computer code has 6 lines. the lines read as follows. line 1. left angle bracket picture right angle bracket. line 2. left angle bracket source media equals double quote left parenthesis m i n hyphen width colon 1200 p x right parenthesis double quote s r c ser equals double quote large period j p g double quote right angle bracket. line 3. left angle bracket source media equals double quote left parenthesis m i n hyphen width colon 800 p x right parenthesis double quote s r c set equals double quote medium period j p g double quote right angle bracket. line 4. left angle bracket source media equals double quote left parenthesis m i n hyphen width colon 320 p x right parenthesis double quote s r c set equals double quote small period j p g right angle bracket. line 5. left angle bracket i m g, s r c equals double quote fall back period j p g double quote alt equals double quote water wheel double quote right angle bracket. line 6. left angle bracket slash picture. right angle bracket ."/>
          <p:cNvPicPr>
            <a:picLocks noChangeAspect="1"/>
          </p:cNvPicPr>
          <p:nvPr/>
        </p:nvPicPr>
        <p:blipFill>
          <a:blip r:embed="rId2"/>
          <a:stretch>
            <a:fillRect/>
          </a:stretch>
        </p:blipFill>
        <p:spPr>
          <a:xfrm>
            <a:off x="1371190" y="1435106"/>
            <a:ext cx="6401617" cy="2759008"/>
          </a:xfrm>
          <a:prstGeom prst="rect">
            <a:avLst/>
          </a:prstGeom>
        </p:spPr>
      </p:pic>
      <p:pic>
        <p:nvPicPr>
          <p:cNvPr id="43012" name="Picture 4" descr="As the browser is resized, reducing its viewing area, the large picture is replaced with the medium picture, then the small picture."/>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66780" y="4333821"/>
            <a:ext cx="5410439" cy="20798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43348"/>
            <a:ext cx="8229600" cy="1231076"/>
          </a:xfrm>
        </p:spPr>
        <p:txBody>
          <a:bodyPr>
            <a:spAutoFit/>
          </a:bodyPr>
          <a:lstStyle/>
          <a:p>
            <a:pPr eaLnBrk="1" fontAlgn="auto" hangingPunct="1">
              <a:spcBef>
                <a:spcPct val="0"/>
              </a:spcBef>
              <a:spcAft>
                <a:spcPts val="0"/>
              </a:spcAft>
              <a:buClrTx/>
              <a:defRPr/>
            </a:pPr>
            <a:r>
              <a:rPr lang="en-US" kern="1200" spc="-50" dirty="0">
                <a:latin typeface="Times New Roman" panose="02020603050405020304" pitchFamily="18" charset="0"/>
                <a:ea typeface="+mj-ea"/>
                <a:cs typeface="+mj-cs"/>
              </a:rPr>
              <a:t>Responsive Images H</a:t>
            </a:r>
            <a:r>
              <a:rPr lang="en-US" sz="100" kern="1200" spc="-50" dirty="0">
                <a:latin typeface="Times New Roman" panose="02020603050405020304" pitchFamily="18" charset="0"/>
                <a:ea typeface="+mj-ea"/>
                <a:cs typeface="+mj-cs"/>
              </a:rPr>
              <a:t> </a:t>
            </a:r>
            <a:r>
              <a:rPr lang="en-US" kern="1200" spc="-50" dirty="0">
                <a:latin typeface="Times New Roman" panose="02020603050405020304" pitchFamily="18" charset="0"/>
                <a:ea typeface="+mj-ea"/>
                <a:cs typeface="+mj-cs"/>
              </a:rPr>
              <a:t>T</a:t>
            </a:r>
            <a:r>
              <a:rPr lang="en-US" sz="100" kern="1200" spc="-50" dirty="0">
                <a:latin typeface="Times New Roman" panose="02020603050405020304" pitchFamily="18" charset="0"/>
                <a:ea typeface="+mj-ea"/>
                <a:cs typeface="+mj-cs"/>
              </a:rPr>
              <a:t> </a:t>
            </a:r>
            <a:r>
              <a:rPr lang="en-US" kern="1200" spc="-50" dirty="0">
                <a:latin typeface="Times New Roman" panose="02020603050405020304" pitchFamily="18" charset="0"/>
                <a:ea typeface="+mj-ea"/>
                <a:cs typeface="+mj-cs"/>
              </a:rPr>
              <a:t>M</a:t>
            </a:r>
            <a:r>
              <a:rPr lang="en-US" sz="100" kern="1200" spc="-50" dirty="0">
                <a:latin typeface="Times New Roman" panose="02020603050405020304" pitchFamily="18" charset="0"/>
                <a:ea typeface="+mj-ea"/>
                <a:cs typeface="+mj-cs"/>
              </a:rPr>
              <a:t> </a:t>
            </a:r>
            <a:r>
              <a:rPr lang="en-US" kern="1200" spc="-50" dirty="0">
                <a:latin typeface="Times New Roman" panose="02020603050405020304" pitchFamily="18" charset="0"/>
                <a:ea typeface="+mj-ea"/>
                <a:cs typeface="+mj-cs"/>
              </a:rPr>
              <a:t>L 5.1 Sizes &amp; Srcset Attributes</a:t>
            </a:r>
          </a:p>
        </p:txBody>
      </p:sp>
      <p:pic>
        <p:nvPicPr>
          <p:cNvPr id="5" name="Picture 4" descr="Computer code has 4 lines. the lines read as follows. line 1. left angle bracket i m g, s r c equals double quote fall back period j p g double quote. line 2. sizes equals double quote 100 v w double quote. line 3. s r c set equals double quote large period j p g 1200 w comma medium period j p g 800 w comma small period j p g 320 w double quote. line 4. alt equals double quote waterwheel double quote right angle bracket."/>
          <p:cNvPicPr>
            <a:picLocks noChangeAspect="1"/>
          </p:cNvPicPr>
          <p:nvPr/>
        </p:nvPicPr>
        <p:blipFill>
          <a:blip r:embed="rId2"/>
          <a:stretch>
            <a:fillRect/>
          </a:stretch>
        </p:blipFill>
        <p:spPr>
          <a:xfrm>
            <a:off x="1007663" y="1627319"/>
            <a:ext cx="7128671" cy="2085622"/>
          </a:xfrm>
          <a:prstGeom prst="rect">
            <a:avLst/>
          </a:prstGeom>
        </p:spPr>
      </p:pic>
      <p:pic>
        <p:nvPicPr>
          <p:cNvPr id="44036" name="Picture 4" descr="The website displays the differently sized versions of the image depending on how the viewing area is sized."/>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426407" y="3904670"/>
            <a:ext cx="6291184" cy="24184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a:latin typeface="Times New Roman" panose="02020603050405020304" pitchFamily="18" charset="0"/>
                <a:ea typeface="+mj-ea"/>
                <a:cs typeface="+mj-cs"/>
              </a:rPr>
              <a:t>Testing Mobile Display Options</a:t>
            </a:r>
          </a:p>
        </p:txBody>
      </p:sp>
      <p:sp>
        <p:nvSpPr>
          <p:cNvPr id="3" name="Text Placeholder 2"/>
          <p:cNvSpPr>
            <a:spLocks noGrp="1"/>
          </p:cNvSpPr>
          <p:nvPr>
            <p:ph type="body" idx="1"/>
          </p:nvPr>
        </p:nvSpPr>
        <p:spPr>
          <a:xfrm>
            <a:off x="457200" y="1600200"/>
            <a:ext cx="5059680" cy="3577872"/>
          </a:xfrm>
        </p:spPr>
        <p:txBody>
          <a:bodyPr wrap="square">
            <a:spAutoFit/>
          </a:bodyPr>
          <a:lstStyle/>
          <a:p>
            <a:pPr marL="255651" indent="-255651" eaLnBrk="1" fontAlgn="auto" hangingPunct="1">
              <a:buFont typeface="Arial" panose="020B0604020202020204" pitchFamily="34" charset="0"/>
              <a:buChar char="•"/>
              <a:defRPr/>
            </a:pPr>
            <a:r>
              <a:rPr lang="en-US" sz="2400" b="1" kern="1200" dirty="0">
                <a:solidFill>
                  <a:srgbClr val="000000"/>
                </a:solidFill>
                <a:latin typeface="Arial (Body)"/>
                <a:ea typeface="+mn-ea"/>
                <a:cs typeface="+mn-cs"/>
              </a:rPr>
              <a:t>Test with a mobile device</a:t>
            </a:r>
          </a:p>
          <a:p>
            <a:pPr marL="255651" indent="-255651" eaLnBrk="1" fontAlgn="auto" hangingPunct="1">
              <a:buFont typeface="Arial" panose="020B0604020202020204" pitchFamily="34" charset="0"/>
              <a:buChar char="•"/>
              <a:defRPr/>
            </a:pPr>
            <a:r>
              <a:rPr lang="en-US" sz="2400" b="1" kern="1200" dirty="0">
                <a:solidFill>
                  <a:srgbClr val="000000"/>
                </a:solidFill>
                <a:latin typeface="Arial (Body)"/>
                <a:ea typeface="+mn-ea"/>
                <a:cs typeface="+mn-cs"/>
              </a:rPr>
              <a:t>Emulators</a:t>
            </a:r>
          </a:p>
          <a:p>
            <a:pPr marL="741553" lvl="1" indent="-284353" eaLnBrk="1" fontAlgn="auto" hangingPunct="1">
              <a:buFont typeface="Arial" panose="020B0604020202020204" pitchFamily="34" charset="0"/>
              <a:buChar char="–"/>
              <a:defRPr/>
            </a:pPr>
            <a:r>
              <a:rPr lang="en-US" sz="2400" kern="1200" dirty="0">
                <a:solidFill>
                  <a:srgbClr val="000000"/>
                </a:solidFill>
                <a:latin typeface="Arial (Body)"/>
                <a:ea typeface="+mn-ea"/>
                <a:cs typeface="+mn-cs"/>
              </a:rPr>
              <a:t>Opera Mobile Emulator</a:t>
            </a:r>
          </a:p>
          <a:p>
            <a:pPr marL="741553" lvl="1" indent="-284353" eaLnBrk="1" fontAlgn="auto" hangingPunct="1">
              <a:buFont typeface="Arial" panose="020B0604020202020204" pitchFamily="34" charset="0"/>
              <a:buChar char="–"/>
              <a:defRPr/>
            </a:pPr>
            <a:r>
              <a:rPr lang="en-US" sz="2400" kern="1200" dirty="0">
                <a:solidFill>
                  <a:srgbClr val="000000"/>
                </a:solidFill>
                <a:latin typeface="Arial (Body)"/>
                <a:ea typeface="+mn-ea"/>
                <a:cs typeface="+mn-cs"/>
              </a:rPr>
              <a:t>Mobilizer</a:t>
            </a:r>
          </a:p>
          <a:p>
            <a:pPr marL="741553" lvl="1" indent="-284353" eaLnBrk="1" fontAlgn="auto" hangingPunct="1">
              <a:buFont typeface="Arial" panose="020B0604020202020204" pitchFamily="34" charset="0"/>
              <a:buChar char="–"/>
              <a:defRPr/>
            </a:pPr>
            <a:r>
              <a:rPr lang="en-US" sz="2400" kern="1200" dirty="0">
                <a:solidFill>
                  <a:srgbClr val="000000"/>
                </a:solidFill>
                <a:latin typeface="Arial (Body)"/>
                <a:ea typeface="+mn-ea"/>
                <a:cs typeface="+mn-cs"/>
              </a:rPr>
              <a:t>iPhone Emulator</a:t>
            </a:r>
          </a:p>
          <a:p>
            <a:pPr marL="255651" indent="-255651" eaLnBrk="1" fontAlgn="auto" hangingPunct="1">
              <a:buFont typeface="Arial" panose="020B0604020202020204" pitchFamily="34" charset="0"/>
              <a:buChar char="•"/>
              <a:defRPr/>
            </a:pPr>
            <a:r>
              <a:rPr lang="en-US" sz="2400" b="1" kern="1200" dirty="0">
                <a:solidFill>
                  <a:srgbClr val="000000"/>
                </a:solidFill>
                <a:latin typeface="Arial (Body)"/>
                <a:ea typeface="+mn-ea"/>
                <a:cs typeface="+mn-cs"/>
              </a:rPr>
              <a:t>Test with a Desktop Browser</a:t>
            </a:r>
          </a:p>
          <a:p>
            <a:pPr marL="255651" indent="-255651" eaLnBrk="1" fontAlgn="auto" hangingPunct="1">
              <a:buFont typeface="Arial" panose="020B0604020202020204" pitchFamily="34" charset="0"/>
              <a:buChar char="•"/>
              <a:defRPr/>
            </a:pPr>
            <a:r>
              <a:rPr lang="en-US" sz="2400" kern="1200" dirty="0">
                <a:solidFill>
                  <a:srgbClr val="000000"/>
                </a:solidFill>
                <a:latin typeface="Arial (Body)"/>
                <a:ea typeface="+mn-ea"/>
                <a:cs typeface="+mn-cs"/>
              </a:rPr>
              <a:t>Install an i</a:t>
            </a:r>
            <a:r>
              <a:rPr lang="en-US" sz="100" kern="1200" dirty="0">
                <a:solidFill>
                  <a:srgbClr val="000000"/>
                </a:solidFill>
                <a:latin typeface="Arial (Body)"/>
                <a:ea typeface="+mn-ea"/>
                <a:cs typeface="+mn-cs"/>
              </a:rPr>
              <a:t> </a:t>
            </a:r>
            <a:r>
              <a:rPr lang="en-US" sz="2400" kern="1200" dirty="0">
                <a:solidFill>
                  <a:srgbClr val="000000"/>
                </a:solidFill>
                <a:latin typeface="Arial (Body)"/>
                <a:ea typeface="+mn-ea"/>
                <a:cs typeface="+mn-cs"/>
              </a:rPr>
              <a:t>O</a:t>
            </a:r>
            <a:r>
              <a:rPr lang="en-US" sz="100" kern="1200" dirty="0">
                <a:solidFill>
                  <a:srgbClr val="000000"/>
                </a:solidFill>
                <a:latin typeface="Arial (Body)"/>
                <a:ea typeface="+mn-ea"/>
                <a:cs typeface="+mn-cs"/>
              </a:rPr>
              <a:t> </a:t>
            </a:r>
            <a:r>
              <a:rPr lang="en-US" sz="2400" kern="1200" dirty="0">
                <a:solidFill>
                  <a:srgbClr val="000000"/>
                </a:solidFill>
                <a:latin typeface="Arial (Body)"/>
                <a:ea typeface="+mn-ea"/>
                <a:cs typeface="+mn-cs"/>
              </a:rPr>
              <a:t>S or Android S</a:t>
            </a:r>
            <a:r>
              <a:rPr lang="en-US" sz="100" kern="1200" dirty="0">
                <a:solidFill>
                  <a:srgbClr val="000000"/>
                </a:solidFill>
                <a:latin typeface="Arial (Body)"/>
                <a:ea typeface="+mn-ea"/>
                <a:cs typeface="+mn-cs"/>
              </a:rPr>
              <a:t> </a:t>
            </a:r>
            <a:r>
              <a:rPr lang="en-US" sz="2400" kern="1200" dirty="0">
                <a:solidFill>
                  <a:srgbClr val="000000"/>
                </a:solidFill>
                <a:latin typeface="Arial (Body)"/>
                <a:ea typeface="+mn-ea"/>
                <a:cs typeface="+mn-cs"/>
              </a:rPr>
              <a:t>D</a:t>
            </a:r>
            <a:r>
              <a:rPr lang="en-US" sz="100" kern="1200" dirty="0">
                <a:solidFill>
                  <a:srgbClr val="000000"/>
                </a:solidFill>
                <a:latin typeface="Arial (Body)"/>
                <a:ea typeface="+mn-ea"/>
                <a:cs typeface="+mn-cs"/>
              </a:rPr>
              <a:t> </a:t>
            </a:r>
            <a:r>
              <a:rPr lang="en-US" sz="2400" kern="1200" dirty="0">
                <a:solidFill>
                  <a:srgbClr val="000000"/>
                </a:solidFill>
                <a:latin typeface="Arial (Body)"/>
                <a:ea typeface="+mn-ea"/>
                <a:cs typeface="+mn-cs"/>
              </a:rPr>
              <a:t>K</a:t>
            </a:r>
          </a:p>
        </p:txBody>
      </p:sp>
      <p:pic>
        <p:nvPicPr>
          <p:cNvPr id="45060" name="Picture 2" descr="The casita Sedona mobile web browser shows one colum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02858" y="1600200"/>
            <a:ext cx="2582699" cy="43285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5007"/>
            <a:ext cx="8229600" cy="707856"/>
          </a:xfrm>
        </p:spPr>
        <p:txBody>
          <a:bodyPr>
            <a:spAutoFit/>
          </a:bodyPr>
          <a:lstStyle/>
          <a:p>
            <a:pPr eaLnBrk="1" fontAlgn="auto" hangingPunct="1">
              <a:spcAft>
                <a:spcPts val="0"/>
              </a:spcAft>
              <a:defRPr/>
            </a:pPr>
            <a:r>
              <a:rPr lang="en-US" sz="3400" b="1" kern="1200" spc="-50" dirty="0">
                <a:solidFill>
                  <a:schemeClr val="tx2"/>
                </a:solidFill>
                <a:latin typeface="Times New Roman" panose="02020603050405020304" pitchFamily="18" charset="0"/>
              </a:rPr>
              <a:t>C</a:t>
            </a:r>
            <a:r>
              <a:rPr lang="en-US" sz="100" b="1" kern="1200" spc="-50" dirty="0">
                <a:solidFill>
                  <a:schemeClr val="tx2"/>
                </a:solidFill>
                <a:latin typeface="Times New Roman" panose="02020603050405020304" pitchFamily="18" charset="0"/>
              </a:rPr>
              <a:t> </a:t>
            </a:r>
            <a:r>
              <a:rPr lang="en-US" sz="3400" b="1" kern="1200" spc="-50" dirty="0">
                <a:solidFill>
                  <a:schemeClr val="tx2"/>
                </a:solidFill>
                <a:latin typeface="Times New Roman" panose="02020603050405020304" pitchFamily="18" charset="0"/>
              </a:rPr>
              <a:t>S</a:t>
            </a:r>
            <a:r>
              <a:rPr lang="en-US" sz="100" b="1" kern="1200" spc="-50" dirty="0">
                <a:solidFill>
                  <a:schemeClr val="tx2"/>
                </a:solidFill>
                <a:latin typeface="Times New Roman" panose="02020603050405020304" pitchFamily="18" charset="0"/>
              </a:rPr>
              <a:t> </a:t>
            </a:r>
            <a:r>
              <a:rPr lang="en-US" sz="3400" b="1" kern="1200" spc="-50" dirty="0">
                <a:solidFill>
                  <a:schemeClr val="tx2"/>
                </a:solidFill>
                <a:latin typeface="Times New Roman" panose="02020603050405020304" pitchFamily="18" charset="0"/>
              </a:rPr>
              <a:t>S Flexible Box Layout Module</a:t>
            </a:r>
            <a:endParaRPr lang="en-US" sz="3400" b="1" kern="1200" spc="-50" dirty="0">
              <a:solidFill>
                <a:schemeClr val="tx2"/>
              </a:solidFill>
              <a:latin typeface="Times New Roman" panose="02020603050405020304" pitchFamily="18" charset="0"/>
              <a:ea typeface="+mj-ea"/>
              <a:cs typeface="+mj-cs"/>
            </a:endParaRPr>
          </a:p>
        </p:txBody>
      </p:sp>
      <p:sp>
        <p:nvSpPr>
          <p:cNvPr id="3" name="Text Placeholder 2"/>
          <p:cNvSpPr>
            <a:spLocks noGrp="1"/>
          </p:cNvSpPr>
          <p:nvPr>
            <p:ph idx="1"/>
          </p:nvPr>
        </p:nvSpPr>
        <p:spPr>
          <a:xfrm>
            <a:off x="457200" y="1600200"/>
            <a:ext cx="8229600" cy="3108513"/>
          </a:xfrm>
        </p:spPr>
        <p:txBody>
          <a:bodyPr>
            <a:spAutoFit/>
          </a:bodyPr>
          <a:lstStyle/>
          <a:p>
            <a:pPr marL="255600" indent="-255600" eaLnBrk="1" hangingPunct="1">
              <a:spcBef>
                <a:spcPts val="1500"/>
              </a:spcBef>
              <a:buClr>
                <a:schemeClr val="tx2"/>
              </a:buClr>
              <a:buFont typeface="Arial" panose="020B0604020202020204" pitchFamily="34" charset="0"/>
              <a:buChar char="•"/>
              <a:tabLst/>
              <a:defRPr/>
            </a:pPr>
            <a:r>
              <a:rPr lang="en-US" altLang="en-US" sz="2000" kern="1200" dirty="0">
                <a:solidFill>
                  <a:srgbClr val="000000"/>
                </a:solidFill>
                <a:latin typeface="+mn-lt"/>
                <a:ea typeface="+mn-ea"/>
                <a:cs typeface="+mn-cs"/>
              </a:rPr>
              <a:t>Referred to as “flexbox”</a:t>
            </a:r>
          </a:p>
          <a:p>
            <a:pPr marL="256032" indent="-256032" eaLnBrk="1" hangingPunct="1">
              <a:spcBef>
                <a:spcPts val="1500"/>
              </a:spcBef>
              <a:buClr>
                <a:schemeClr val="tx2"/>
              </a:buClr>
              <a:buFont typeface="Arial" panose="020B0604020202020204" pitchFamily="34" charset="0"/>
              <a:buChar char="•"/>
            </a:pPr>
            <a:r>
              <a:rPr lang="en-US" altLang="en-US" sz="2000" dirty="0">
                <a:solidFill>
                  <a:schemeClr val="tx1"/>
                </a:solidFill>
                <a:latin typeface="+mn-lt"/>
              </a:rPr>
              <a:t>Provides for a flexible layout</a:t>
            </a:r>
          </a:p>
          <a:p>
            <a:pPr marL="255600" indent="-255600" eaLnBrk="1" hangingPunct="1">
              <a:spcBef>
                <a:spcPts val="1500"/>
              </a:spcBef>
              <a:buClr>
                <a:schemeClr val="tx2"/>
              </a:buClr>
              <a:buFont typeface="Arial" panose="020B0604020202020204" pitchFamily="34" charset="0"/>
              <a:buChar char="•"/>
              <a:tabLst/>
              <a:defRPr/>
            </a:pPr>
            <a:r>
              <a:rPr lang="en-US" altLang="en-US" sz="2000" kern="1200" dirty="0">
                <a:solidFill>
                  <a:srgbClr val="000000"/>
                </a:solidFill>
                <a:latin typeface="+mn-lt"/>
                <a:ea typeface="+mn-ea"/>
                <a:cs typeface="+mn-cs"/>
              </a:rPr>
              <a:t>Elements contained within a flex container can be configured either horizontally or vertically in a flexible manner with flexible sizing</a:t>
            </a:r>
          </a:p>
          <a:p>
            <a:pPr marL="255600" indent="-255600" eaLnBrk="1" hangingPunct="1">
              <a:spcBef>
                <a:spcPts val="1500"/>
              </a:spcBef>
              <a:buClr>
                <a:schemeClr val="tx2"/>
              </a:buClr>
              <a:buFont typeface="Arial" panose="020B0604020202020204" pitchFamily="34" charset="0"/>
              <a:buChar char="•"/>
              <a:tabLst/>
              <a:defRPr/>
            </a:pPr>
            <a:r>
              <a:rPr lang="en-US" altLang="en-US" sz="2000" kern="1200" dirty="0">
                <a:solidFill>
                  <a:srgbClr val="000000"/>
                </a:solidFill>
                <a:latin typeface="+mn-lt"/>
                <a:ea typeface="+mn-ea"/>
                <a:cs typeface="+mn-cs"/>
              </a:rPr>
              <a:t>Check </a:t>
            </a:r>
            <a:r>
              <a:rPr lang="en-US" altLang="en-US" sz="2000" kern="1200" dirty="0">
                <a:solidFill>
                  <a:srgbClr val="000000"/>
                </a:solidFill>
                <a:latin typeface="+mn-lt"/>
                <a:ea typeface="+mn-ea"/>
                <a:cs typeface="+mn-cs"/>
                <a:hlinkClick r:id="rId2" tooltip="http://caniuse.com/flexbox"/>
              </a:rPr>
              <a:t>http://caniuse.com/flexbox</a:t>
            </a:r>
            <a:r>
              <a:rPr lang="en-US" altLang="en-US" sz="2000" kern="1200" dirty="0">
                <a:solidFill>
                  <a:srgbClr val="000000"/>
                </a:solidFill>
                <a:latin typeface="+mn-lt"/>
                <a:ea typeface="+mn-ea"/>
                <a:cs typeface="+mn-cs"/>
              </a:rPr>
              <a:t> for the current level of browser support.</a:t>
            </a:r>
          </a:p>
          <a:p>
            <a:pPr marL="255600" indent="-255600" eaLnBrk="1" hangingPunct="1">
              <a:spcBef>
                <a:spcPts val="1500"/>
              </a:spcBef>
              <a:buClr>
                <a:schemeClr val="tx2"/>
              </a:buClr>
              <a:buFont typeface="Arial" panose="020B0604020202020204" pitchFamily="34" charset="0"/>
              <a:buChar char="•"/>
              <a:tabLst/>
              <a:defRPr/>
            </a:pPr>
            <a:r>
              <a:rPr lang="en-US" altLang="en-US" sz="2000" kern="1200" dirty="0">
                <a:solidFill>
                  <a:srgbClr val="000000"/>
                </a:solidFill>
                <a:latin typeface="+mn-lt"/>
                <a:ea typeface="+mn-ea"/>
                <a:cs typeface="+mn-cs"/>
              </a:rPr>
              <a:t>Common Properties used with flexbox:</a:t>
            </a:r>
          </a:p>
        </p:txBody>
      </p:sp>
      <p:sp>
        <p:nvSpPr>
          <p:cNvPr id="5" name="Content Placeholder 4"/>
          <p:cNvSpPr>
            <a:spLocks noGrp="1"/>
          </p:cNvSpPr>
          <p:nvPr>
            <p:ph idx="14"/>
          </p:nvPr>
        </p:nvSpPr>
        <p:spPr>
          <a:xfrm>
            <a:off x="1339599" y="4747377"/>
            <a:ext cx="1826880" cy="1099495"/>
          </a:xfrm>
        </p:spPr>
        <p:txBody>
          <a:bodyPr/>
          <a:lstStyle/>
          <a:p>
            <a:r>
              <a:rPr lang="en-US" altLang="en-US" sz="2000" kern="1200" dirty="0">
                <a:latin typeface="Arial (Body)"/>
              </a:rPr>
              <a:t>display</a:t>
            </a:r>
          </a:p>
          <a:p>
            <a:r>
              <a:rPr lang="en-US" altLang="en-US" sz="2000" kern="1200" dirty="0">
                <a:latin typeface="Arial (Body)"/>
              </a:rPr>
              <a:t>flex-direction</a:t>
            </a:r>
          </a:p>
          <a:p>
            <a:r>
              <a:rPr lang="en-US" altLang="en-US" sz="2000" kern="1200" dirty="0">
                <a:latin typeface="Arial (Body)"/>
              </a:rPr>
              <a:t>flex-wrap</a:t>
            </a:r>
            <a:endParaRPr lang="en-US" sz="2000" dirty="0"/>
          </a:p>
        </p:txBody>
      </p:sp>
      <p:sp>
        <p:nvSpPr>
          <p:cNvPr id="4" name="Content Placeholder 3"/>
          <p:cNvSpPr>
            <a:spLocks noGrp="1"/>
          </p:cNvSpPr>
          <p:nvPr>
            <p:ph idx="13"/>
          </p:nvPr>
        </p:nvSpPr>
        <p:spPr>
          <a:xfrm>
            <a:off x="3654159" y="4736606"/>
            <a:ext cx="2042160" cy="1099495"/>
          </a:xfrm>
        </p:spPr>
        <p:txBody>
          <a:bodyPr/>
          <a:lstStyle/>
          <a:p>
            <a:r>
              <a:rPr lang="en-US" altLang="en-US" sz="2000" kern="1200" dirty="0">
                <a:latin typeface="Arial (Body)"/>
              </a:rPr>
              <a:t>flex</a:t>
            </a:r>
          </a:p>
          <a:p>
            <a:r>
              <a:rPr lang="en-US" altLang="en-US" sz="2000" kern="1200" dirty="0">
                <a:latin typeface="Arial (Body)"/>
              </a:rPr>
              <a:t>order</a:t>
            </a:r>
          </a:p>
          <a:p>
            <a:r>
              <a:rPr lang="en-US" altLang="en-US" sz="2000" kern="1200" dirty="0">
                <a:latin typeface="Arial (Body)"/>
              </a:rPr>
              <a:t>justify-content</a:t>
            </a:r>
            <a:endParaRPr lang="en-US" sz="2000" dirty="0"/>
          </a:p>
        </p:txBody>
      </p:sp>
    </p:spTree>
  </p:cSld>
  <p:clrMapOvr>
    <a:masterClrMapping/>
  </p:clrMapOvr>
  <p:transition spd="slow"/>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5007"/>
            <a:ext cx="8229600" cy="707856"/>
          </a:xfrm>
        </p:spPr>
        <p:txBody>
          <a:bodyPr>
            <a:spAutoFit/>
          </a:bodyPr>
          <a:lstStyle/>
          <a:p>
            <a:pPr eaLnBrk="1" fontAlgn="auto" hangingPunct="1">
              <a:spcBef>
                <a:spcPct val="0"/>
              </a:spcBef>
              <a:spcAft>
                <a:spcPts val="0"/>
              </a:spcAft>
              <a:buClrTx/>
              <a:defRPr/>
            </a:pPr>
            <a:r>
              <a:rPr lang="en-US" kern="1200" spc="-50" dirty="0">
                <a:latin typeface="Times New Roman" panose="02020603050405020304" pitchFamily="18" charset="0"/>
                <a:ea typeface="+mj-ea"/>
                <a:cs typeface="+mj-cs"/>
              </a:rPr>
              <a:t>Using Flexbox </a:t>
            </a:r>
            <a:r>
              <a:rPr lang="en-US" sz="2000" b="0" kern="1200" spc="-50" dirty="0">
                <a:latin typeface="Times New Roman" panose="02020603050405020304" pitchFamily="18" charset="0"/>
                <a:ea typeface="+mj-ea"/>
                <a:cs typeface="+mj-cs"/>
              </a:rPr>
              <a:t>(1 of 2)</a:t>
            </a:r>
          </a:p>
        </p:txBody>
      </p:sp>
      <p:sp>
        <p:nvSpPr>
          <p:cNvPr id="3" name="Text Placeholder 2"/>
          <p:cNvSpPr>
            <a:spLocks noGrp="1"/>
          </p:cNvSpPr>
          <p:nvPr>
            <p:ph type="body" idx="1"/>
          </p:nvPr>
        </p:nvSpPr>
        <p:spPr>
          <a:xfrm>
            <a:off x="457200" y="1661160"/>
            <a:ext cx="8229600" cy="1549112"/>
          </a:xfrm>
        </p:spPr>
        <p:txBody>
          <a:bodyPr>
            <a:spAutoFit/>
          </a:bodyPr>
          <a:lstStyle/>
          <a:p>
            <a:pPr marL="0" indent="0" eaLnBrk="1" fontAlgn="auto" hangingPunct="1">
              <a:spcBef>
                <a:spcPts val="1000"/>
              </a:spcBef>
              <a:buNone/>
              <a:defRPr/>
            </a:pPr>
            <a:r>
              <a:rPr lang="en-US" altLang="en-US" sz="2400" dirty="0">
                <a:solidFill>
                  <a:schemeClr val="tx1"/>
                </a:solidFill>
                <a:latin typeface="+mn-lt"/>
              </a:rPr>
              <a:t>Configure a flexible container “flex container”</a:t>
            </a:r>
          </a:p>
          <a:p>
            <a:pPr marL="0" indent="0" eaLnBrk="1" fontAlgn="auto" hangingPunct="1">
              <a:spcBef>
                <a:spcPts val="1000"/>
              </a:spcBef>
              <a:buNone/>
              <a:defRPr/>
            </a:pPr>
            <a:r>
              <a:rPr lang="en-US" altLang="en-US" sz="2400" dirty="0">
                <a:solidFill>
                  <a:schemeClr val="tx1"/>
                </a:solidFill>
                <a:latin typeface="+mn-lt"/>
              </a:rPr>
              <a:t>Configure the direction of the flex</a:t>
            </a:r>
          </a:p>
          <a:p>
            <a:pPr marL="0" indent="0" eaLnBrk="1" fontAlgn="auto" hangingPunct="1">
              <a:spcBef>
                <a:spcPts val="1000"/>
              </a:spcBef>
              <a:buNone/>
              <a:defRPr/>
            </a:pPr>
            <a:r>
              <a:rPr lang="en-US" altLang="en-US" sz="2400" dirty="0">
                <a:solidFill>
                  <a:schemeClr val="tx1"/>
                </a:solidFill>
                <a:latin typeface="+mn-lt"/>
              </a:rPr>
              <a:t>Example:</a:t>
            </a:r>
          </a:p>
        </p:txBody>
      </p:sp>
      <p:pic>
        <p:nvPicPr>
          <p:cNvPr id="4" name="Picture 3" descr="Computer code has 4 lines. the lines read as follows. line 1. hash demo left brace display colon hyphen web kit hyphen flex semicolon. line 2, indented once. display colon flex semicolon. line 3, indented once. hyphen web kit hyphen flex hyphen direction colon row semicolon. line 4, indented once, flex hyphen direction colon row semicolon right brace."/>
          <p:cNvPicPr>
            <a:picLocks noChangeAspect="1"/>
          </p:cNvPicPr>
          <p:nvPr/>
        </p:nvPicPr>
        <p:blipFill>
          <a:blip r:embed="rId2"/>
          <a:stretch>
            <a:fillRect/>
          </a:stretch>
        </p:blipFill>
        <p:spPr>
          <a:xfrm>
            <a:off x="1259426" y="3231826"/>
            <a:ext cx="5341177" cy="2144690"/>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900"/>
            <a:ext cx="8229600" cy="1096963"/>
          </a:xfrm>
        </p:spPr>
        <p:txBody>
          <a:bodyPr/>
          <a:lstStyle/>
          <a:p>
            <a:pPr eaLnBrk="1" fontAlgn="auto" hangingPunct="1">
              <a:spcBef>
                <a:spcPct val="0"/>
              </a:spcBef>
              <a:spcAft>
                <a:spcPts val="0"/>
              </a:spcAft>
              <a:buClrTx/>
              <a:defRPr/>
            </a:pPr>
            <a:r>
              <a:rPr lang="en-US" kern="1200" spc="-50" dirty="0">
                <a:latin typeface="Times New Roman" panose="02020603050405020304" pitchFamily="18" charset="0"/>
                <a:ea typeface="+mj-ea"/>
              </a:rPr>
              <a:t>Using Flexbox </a:t>
            </a:r>
            <a:r>
              <a:rPr lang="en-US" sz="2000" b="0" kern="1200" spc="-50" dirty="0">
                <a:latin typeface="Times New Roman" panose="02020603050405020304" pitchFamily="18" charset="0"/>
              </a:rPr>
              <a:t>(2 of 2)</a:t>
            </a:r>
            <a:endParaRPr lang="en-US" sz="2000" kern="1200" spc="-50" dirty="0">
              <a:latin typeface="Times New Roman" panose="02020603050405020304" pitchFamily="18" charset="0"/>
              <a:ea typeface="+mj-ea"/>
            </a:endParaRPr>
          </a:p>
        </p:txBody>
      </p:sp>
      <p:sp>
        <p:nvSpPr>
          <p:cNvPr id="3" name="Text Placeholder 2"/>
          <p:cNvSpPr>
            <a:spLocks noGrp="1"/>
          </p:cNvSpPr>
          <p:nvPr>
            <p:ph type="body" idx="1"/>
          </p:nvPr>
        </p:nvSpPr>
        <p:spPr>
          <a:xfrm>
            <a:off x="457200" y="1600201"/>
            <a:ext cx="8229600" cy="1471612"/>
          </a:xfrm>
        </p:spPr>
        <p:txBody>
          <a:bodyPr/>
          <a:lstStyle/>
          <a:p>
            <a:pPr marL="0" indent="0" eaLnBrk="1" fontAlgn="auto" hangingPunct="1">
              <a:spcBef>
                <a:spcPts val="1000"/>
              </a:spcBef>
              <a:buNone/>
              <a:tabLst/>
              <a:defRPr/>
            </a:pPr>
            <a:r>
              <a:rPr lang="en-US" altLang="en-US" sz="2400" kern="1200" dirty="0">
                <a:solidFill>
                  <a:srgbClr val="000000"/>
                </a:solidFill>
                <a:latin typeface="Arial (Body)"/>
                <a:ea typeface="+mn-ea"/>
              </a:rPr>
              <a:t>Adjust the proportion of the “flex item” elements in the container</a:t>
            </a:r>
          </a:p>
          <a:p>
            <a:pPr marL="0" indent="0" eaLnBrk="1" fontAlgn="auto" hangingPunct="1">
              <a:spcBef>
                <a:spcPts val="1000"/>
              </a:spcBef>
              <a:buNone/>
              <a:tabLst/>
              <a:defRPr/>
            </a:pPr>
            <a:r>
              <a:rPr lang="en-US" altLang="en-US" sz="2400" kern="1200" dirty="0">
                <a:solidFill>
                  <a:srgbClr val="000000"/>
                </a:solidFill>
                <a:latin typeface="Arial (Body)"/>
                <a:ea typeface="+mn-ea"/>
              </a:rPr>
              <a:t>Example:</a:t>
            </a:r>
          </a:p>
        </p:txBody>
      </p:sp>
      <p:pic>
        <p:nvPicPr>
          <p:cNvPr id="4" name="Picture 3" descr="Computer code has 3 lines. The lines read as follows. line 1. n a v left brace hyphen web kit hyphen flex colon 1 semicolon flex colon 1 semicolon right brace. line 2. main left brace hyphen web kite hyphen flex colon 7 semicolon flex colon 7 semicolon right brace. line 3. aside left brace hyphen web kit hyphen flex colon 2 semicolon flex colon 2 right brace."/>
          <p:cNvPicPr>
            <a:picLocks noChangeAspect="1"/>
          </p:cNvPicPr>
          <p:nvPr/>
        </p:nvPicPr>
        <p:blipFill>
          <a:blip r:embed="rId2"/>
          <a:stretch>
            <a:fillRect/>
          </a:stretch>
        </p:blipFill>
        <p:spPr>
          <a:xfrm>
            <a:off x="457200" y="3214135"/>
            <a:ext cx="4374979" cy="1451177"/>
          </a:xfrm>
          <a:prstGeom prst="rect">
            <a:avLst/>
          </a:prstGeom>
        </p:spPr>
      </p:pic>
      <p:pic>
        <p:nvPicPr>
          <p:cNvPr id="5" name="Picture 2" descr="There are six rectangular areas. The topmost rectangle is labeled header, and it spans the full width of the wireframe. Beneath it are the nav, main, and aside rectangles all of which are included in a flex container indicated by a red rectangle that surrounds them. A callout with the caption, Flex container with three columns, points to the red rectangle. The nav rectangle is to the left, the main rectangle is in the center, and the aside rectangle is on the right. The footer rectangle is at the bottom of the three columns and spans the entire width of the wireframe.">
            <a:extLst>
              <a:ext uri="{FF2B5EF4-FFF2-40B4-BE49-F238E27FC236}">
                <a16:creationId xmlns:a16="http://schemas.microsoft.com/office/drawing/2014/main" id="{E7818986-588A-487B-9928-61A81AF0AE1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841875" y="3337738"/>
            <a:ext cx="3844925" cy="228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fontAlgn="auto" hangingPunct="1">
              <a:spcBef>
                <a:spcPct val="0"/>
              </a:spcBef>
              <a:spcAft>
                <a:spcPts val="0"/>
              </a:spcAft>
              <a:buClrTx/>
              <a:defRPr/>
            </a:pPr>
            <a:r>
              <a:rPr lang="en-US" kern="1200" spc="-50" dirty="0">
                <a:latin typeface="Times New Roman" panose="02020603050405020304" pitchFamily="18" charset="0"/>
                <a:ea typeface="+mj-ea"/>
              </a:rPr>
              <a:t>Learning </a:t>
            </a:r>
            <a:r>
              <a:rPr lang="en-US" kern="1200" spc="-50" dirty="0">
                <a:latin typeface="Times New Roman" panose="02020603050405020304" pitchFamily="18" charset="0"/>
              </a:rPr>
              <a:t>Objectives</a:t>
            </a:r>
            <a:r>
              <a:rPr lang="en-US" kern="1200" spc="-50" dirty="0">
                <a:latin typeface="Times New Roman" panose="02020603050405020304" pitchFamily="18" charset="0"/>
                <a:ea typeface="+mj-ea"/>
              </a:rPr>
              <a:t> </a:t>
            </a:r>
            <a:r>
              <a:rPr lang="en-US" sz="2000" b="0" kern="1200" spc="-50" dirty="0">
                <a:latin typeface="Times New Roman" panose="02020603050405020304" pitchFamily="18" charset="0"/>
              </a:rPr>
              <a:t>(2 of 2)</a:t>
            </a:r>
            <a:endParaRPr lang="en-US" sz="2000" b="0" kern="1200" spc="-50" dirty="0">
              <a:latin typeface="Times New Roman" panose="02020603050405020304" pitchFamily="18" charset="0"/>
              <a:ea typeface="+mj-ea"/>
            </a:endParaRPr>
          </a:p>
        </p:txBody>
      </p:sp>
      <p:sp>
        <p:nvSpPr>
          <p:cNvPr id="3" name="Text Placeholder 2"/>
          <p:cNvSpPr>
            <a:spLocks noGrp="1"/>
          </p:cNvSpPr>
          <p:nvPr>
            <p:ph type="body" idx="1"/>
          </p:nvPr>
        </p:nvSpPr>
        <p:spPr/>
        <p:txBody>
          <a:bodyPr/>
          <a:lstStyle/>
          <a:p>
            <a:pPr marL="0" indent="0" eaLnBrk="1" fontAlgn="auto" hangingPunct="1">
              <a:buNone/>
              <a:tabLst/>
              <a:defRPr/>
            </a:pPr>
            <a:r>
              <a:rPr lang="en-US" sz="2400" b="1" kern="1200" dirty="0">
                <a:solidFill>
                  <a:schemeClr val="tx2"/>
                </a:solidFill>
                <a:latin typeface="+mn-lt"/>
                <a:ea typeface="+mn-ea"/>
              </a:rPr>
              <a:t>7.7</a:t>
            </a:r>
            <a:r>
              <a:rPr lang="en-US" sz="2400" kern="1200" dirty="0">
                <a:solidFill>
                  <a:schemeClr val="tx1"/>
                </a:solidFill>
                <a:latin typeface="+mn-lt"/>
                <a:ea typeface="+mn-ea"/>
              </a:rPr>
              <a:t> Configure web pages for mobile display using the viewport meta tag</a:t>
            </a:r>
          </a:p>
          <a:p>
            <a:pPr marL="0" indent="0" eaLnBrk="1" fontAlgn="auto" hangingPunct="1">
              <a:buNone/>
              <a:tabLst/>
              <a:defRPr/>
            </a:pPr>
            <a:r>
              <a:rPr lang="en-US" sz="2400" b="1" kern="1200" dirty="0">
                <a:solidFill>
                  <a:schemeClr val="tx2"/>
                </a:solidFill>
                <a:latin typeface="+mn-lt"/>
                <a:ea typeface="+mn-ea"/>
              </a:rPr>
              <a:t>7.8</a:t>
            </a:r>
            <a:r>
              <a:rPr lang="en-US" sz="2400" kern="1200" dirty="0">
                <a:solidFill>
                  <a:schemeClr val="tx1"/>
                </a:solidFill>
                <a:latin typeface="+mn-lt"/>
                <a:ea typeface="+mn-ea"/>
              </a:rPr>
              <a:t> Apply responsive web design techniques with C</a:t>
            </a:r>
            <a:r>
              <a:rPr lang="en-US" sz="100" kern="1200" dirty="0">
                <a:solidFill>
                  <a:schemeClr val="tx1"/>
                </a:solidFill>
                <a:latin typeface="+mn-lt"/>
                <a:ea typeface="+mn-ea"/>
              </a:rPr>
              <a:t> </a:t>
            </a:r>
            <a:r>
              <a:rPr lang="en-US" sz="2400" kern="1200" dirty="0">
                <a:solidFill>
                  <a:schemeClr val="tx1"/>
                </a:solidFill>
                <a:latin typeface="+mn-lt"/>
                <a:ea typeface="+mn-ea"/>
              </a:rPr>
              <a:t>S</a:t>
            </a:r>
            <a:r>
              <a:rPr lang="en-US" sz="100" kern="1200" dirty="0">
                <a:solidFill>
                  <a:schemeClr val="tx1"/>
                </a:solidFill>
                <a:latin typeface="+mn-lt"/>
                <a:ea typeface="+mn-ea"/>
              </a:rPr>
              <a:t> </a:t>
            </a:r>
            <a:r>
              <a:rPr lang="en-US" sz="2400" kern="1200" dirty="0">
                <a:solidFill>
                  <a:schemeClr val="tx1"/>
                </a:solidFill>
                <a:latin typeface="+mn-lt"/>
                <a:ea typeface="+mn-ea"/>
              </a:rPr>
              <a:t>S</a:t>
            </a:r>
            <a:r>
              <a:rPr lang="en-US" sz="100" kern="1200" dirty="0">
                <a:solidFill>
                  <a:schemeClr val="tx1"/>
                </a:solidFill>
                <a:latin typeface="+mn-lt"/>
                <a:ea typeface="+mn-ea"/>
              </a:rPr>
              <a:t> </a:t>
            </a:r>
            <a:r>
              <a:rPr lang="en-US" sz="2400" kern="1200" dirty="0">
                <a:solidFill>
                  <a:schemeClr val="tx1"/>
                </a:solidFill>
                <a:latin typeface="+mn-lt"/>
                <a:ea typeface="+mn-ea"/>
              </a:rPr>
              <a:t>3 media queries and flexible images</a:t>
            </a:r>
          </a:p>
          <a:p>
            <a:pPr marL="0" indent="0" eaLnBrk="1" fontAlgn="auto" hangingPunct="1">
              <a:buNone/>
              <a:defRPr/>
            </a:pPr>
            <a:r>
              <a:rPr lang="en-US" sz="2400" b="1" kern="1200" dirty="0">
                <a:solidFill>
                  <a:schemeClr val="tx2"/>
                </a:solidFill>
                <a:latin typeface="+mn-lt"/>
                <a:ea typeface="+mn-ea"/>
              </a:rPr>
              <a:t>7.9 </a:t>
            </a:r>
            <a:r>
              <a:rPr lang="en-US" sz="2400" dirty="0">
                <a:solidFill>
                  <a:schemeClr val="tx1"/>
                </a:solidFill>
                <a:latin typeface="+mn-lt"/>
              </a:rPr>
              <a:t>Describe C</a:t>
            </a:r>
            <a:r>
              <a:rPr lang="en-US" sz="100" dirty="0">
                <a:solidFill>
                  <a:schemeClr val="tx1"/>
                </a:solidFill>
                <a:latin typeface="+mn-lt"/>
              </a:rPr>
              <a:t> </a:t>
            </a:r>
            <a:r>
              <a:rPr lang="en-US" sz="2400" dirty="0">
                <a:solidFill>
                  <a:schemeClr val="tx1"/>
                </a:solidFill>
                <a:latin typeface="+mn-lt"/>
              </a:rPr>
              <a:t>S</a:t>
            </a:r>
            <a:r>
              <a:rPr lang="en-US" sz="100" dirty="0">
                <a:solidFill>
                  <a:schemeClr val="tx1"/>
                </a:solidFill>
                <a:latin typeface="+mn-lt"/>
              </a:rPr>
              <a:t> </a:t>
            </a:r>
            <a:r>
              <a:rPr lang="en-US" sz="2400" dirty="0">
                <a:solidFill>
                  <a:schemeClr val="tx1"/>
                </a:solidFill>
                <a:latin typeface="+mn-lt"/>
              </a:rPr>
              <a:t>S Flexible Box Layout (and code an example)</a:t>
            </a:r>
          </a:p>
          <a:p>
            <a:pPr marL="0" indent="0" eaLnBrk="1" fontAlgn="auto" hangingPunct="1">
              <a:buNone/>
              <a:defRPr/>
            </a:pPr>
            <a:r>
              <a:rPr lang="en-US" sz="2400" b="1" dirty="0">
                <a:solidFill>
                  <a:schemeClr val="tx2"/>
                </a:solidFill>
                <a:latin typeface="+mn-lt"/>
              </a:rPr>
              <a:t>7.10</a:t>
            </a:r>
            <a:r>
              <a:rPr lang="en-US" sz="2400" dirty="0">
                <a:solidFill>
                  <a:schemeClr val="tx1"/>
                </a:solidFill>
                <a:latin typeface="+mn-lt"/>
              </a:rPr>
              <a:t> Describe C</a:t>
            </a:r>
            <a:r>
              <a:rPr lang="en-US" sz="100" dirty="0">
                <a:solidFill>
                  <a:schemeClr val="tx1"/>
                </a:solidFill>
                <a:latin typeface="+mn-lt"/>
              </a:rPr>
              <a:t> </a:t>
            </a:r>
            <a:r>
              <a:rPr lang="en-US" sz="2400" dirty="0">
                <a:solidFill>
                  <a:schemeClr val="tx1"/>
                </a:solidFill>
                <a:latin typeface="+mn-lt"/>
              </a:rPr>
              <a:t>S</a:t>
            </a:r>
            <a:r>
              <a:rPr lang="en-US" sz="100" dirty="0">
                <a:solidFill>
                  <a:schemeClr val="tx1"/>
                </a:solidFill>
                <a:latin typeface="+mn-lt"/>
              </a:rPr>
              <a:t> </a:t>
            </a:r>
            <a:r>
              <a:rPr lang="en-US" sz="2400" dirty="0">
                <a:solidFill>
                  <a:schemeClr val="tx1"/>
                </a:solidFill>
                <a:latin typeface="+mn-lt"/>
              </a:rPr>
              <a:t>S Grid Layout (and code an example)</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2"/>
                </a:solidFill>
              </a:rPr>
              <a:t>C</a:t>
            </a:r>
            <a:r>
              <a:rPr lang="en-US" sz="100" dirty="0">
                <a:solidFill>
                  <a:schemeClr val="tx2"/>
                </a:solidFill>
              </a:rPr>
              <a:t> </a:t>
            </a:r>
            <a:r>
              <a:rPr lang="en-US" dirty="0">
                <a:solidFill>
                  <a:schemeClr val="tx2"/>
                </a:solidFill>
              </a:rPr>
              <a:t>S</a:t>
            </a:r>
            <a:r>
              <a:rPr lang="en-US" sz="100" dirty="0">
                <a:solidFill>
                  <a:schemeClr val="tx2"/>
                </a:solidFill>
              </a:rPr>
              <a:t> </a:t>
            </a:r>
            <a:r>
              <a:rPr lang="en-US" dirty="0">
                <a:solidFill>
                  <a:schemeClr val="tx2"/>
                </a:solidFill>
              </a:rPr>
              <a:t>S Grid Layout Module</a:t>
            </a:r>
          </a:p>
        </p:txBody>
      </p:sp>
      <p:sp>
        <p:nvSpPr>
          <p:cNvPr id="3" name="Text Placeholder 2"/>
          <p:cNvSpPr>
            <a:spLocks noGrp="1"/>
          </p:cNvSpPr>
          <p:nvPr>
            <p:ph type="body" idx="1"/>
          </p:nvPr>
        </p:nvSpPr>
        <p:spPr/>
        <p:txBody>
          <a:bodyPr/>
          <a:lstStyle/>
          <a:p>
            <a:pPr eaLnBrk="1" hangingPunct="1"/>
            <a:r>
              <a:rPr lang="en-US" altLang="en-US" sz="2000" dirty="0">
                <a:solidFill>
                  <a:schemeClr val="tx1"/>
                </a:solidFill>
                <a:latin typeface="+mn-lt"/>
              </a:rPr>
              <a:t>Configures a two-dimensional grid-based page layout</a:t>
            </a:r>
          </a:p>
          <a:p>
            <a:pPr eaLnBrk="1" hangingPunct="1"/>
            <a:r>
              <a:rPr lang="en-US" altLang="en-US" sz="2000" dirty="0">
                <a:solidFill>
                  <a:schemeClr val="tx1"/>
                </a:solidFill>
                <a:latin typeface="+mn-lt"/>
              </a:rPr>
              <a:t>Elements contained within a flex container can be configured either horizontally or vertically in a flexible manner with flexible sizing</a:t>
            </a:r>
          </a:p>
          <a:p>
            <a:pPr eaLnBrk="1" hangingPunct="1"/>
            <a:r>
              <a:rPr lang="en-US" altLang="en-US" sz="2000" dirty="0">
                <a:solidFill>
                  <a:schemeClr val="tx1"/>
                </a:solidFill>
                <a:latin typeface="+mn-lt"/>
              </a:rPr>
              <a:t>Check </a:t>
            </a:r>
            <a:r>
              <a:rPr lang="en-US" altLang="en-US" sz="2000" dirty="0">
                <a:solidFill>
                  <a:schemeClr val="tx1"/>
                </a:solidFill>
                <a:latin typeface="+mn-lt"/>
                <a:hlinkClick r:id="rId2" tooltip="http://caniuse.com/css-grid"/>
              </a:rPr>
              <a:t>http://caniuse.com/css-grid</a:t>
            </a:r>
            <a:r>
              <a:rPr lang="en-US" altLang="en-US" sz="2000" dirty="0">
                <a:solidFill>
                  <a:schemeClr val="tx1"/>
                </a:solidFill>
                <a:latin typeface="+mn-lt"/>
              </a:rPr>
              <a:t> for the current level of browser support.</a:t>
            </a:r>
          </a:p>
          <a:p>
            <a:pPr eaLnBrk="1" hangingPunct="1"/>
            <a:r>
              <a:rPr lang="en-US" altLang="en-US" sz="2000" dirty="0">
                <a:solidFill>
                  <a:schemeClr val="tx1"/>
                </a:solidFill>
                <a:latin typeface="+mn-lt"/>
              </a:rPr>
              <a:t>Common Properties used with flexbox:</a:t>
            </a:r>
          </a:p>
          <a:p>
            <a:pPr marL="869950" lvl="2" indent="0" eaLnBrk="1" hangingPunct="1">
              <a:buFont typeface="Wingdings 3" panose="05040102010807070707" pitchFamily="18" charset="2"/>
              <a:buNone/>
            </a:pPr>
            <a:r>
              <a:rPr lang="en-US" altLang="en-US" sz="2000" dirty="0">
                <a:solidFill>
                  <a:schemeClr val="tx1"/>
                </a:solidFill>
                <a:latin typeface="+mn-lt"/>
              </a:rPr>
              <a:t>display</a:t>
            </a:r>
          </a:p>
          <a:p>
            <a:pPr marL="869950" lvl="2" indent="0" eaLnBrk="1" hangingPunct="1">
              <a:buFont typeface="Wingdings 3" panose="05040102010807070707" pitchFamily="18" charset="2"/>
              <a:buNone/>
            </a:pPr>
            <a:r>
              <a:rPr lang="en-US" altLang="en-US" sz="2000" dirty="0">
                <a:solidFill>
                  <a:schemeClr val="tx1"/>
                </a:solidFill>
                <a:latin typeface="+mn-lt"/>
              </a:rPr>
              <a:t>grid-template-columns</a:t>
            </a:r>
          </a:p>
          <a:p>
            <a:pPr marL="869950" lvl="2" indent="0" eaLnBrk="1" hangingPunct="1">
              <a:buFont typeface="Wingdings 3" panose="05040102010807070707" pitchFamily="18" charset="2"/>
              <a:buNone/>
            </a:pPr>
            <a:r>
              <a:rPr lang="en-US" altLang="en-US" sz="2000" dirty="0">
                <a:solidFill>
                  <a:schemeClr val="tx1"/>
                </a:solidFill>
                <a:latin typeface="+mn-lt"/>
              </a:rPr>
              <a:t>grid-template-rows</a:t>
            </a:r>
          </a:p>
          <a:p>
            <a:pPr marL="869950" lvl="2" indent="0" eaLnBrk="1" hangingPunct="1">
              <a:buFont typeface="Wingdings 3" panose="05040102010807070707" pitchFamily="18" charset="2"/>
              <a:buNone/>
            </a:pPr>
            <a:r>
              <a:rPr lang="en-US" altLang="en-US" sz="2000" dirty="0">
                <a:solidFill>
                  <a:schemeClr val="tx1"/>
                </a:solidFill>
                <a:latin typeface="+mn-lt"/>
              </a:rPr>
              <a:t>grid-row</a:t>
            </a:r>
          </a:p>
          <a:p>
            <a:pPr marL="869950" lvl="2" indent="0" eaLnBrk="1" hangingPunct="1">
              <a:buFont typeface="Wingdings 3" panose="05040102010807070707" pitchFamily="18" charset="2"/>
              <a:buNone/>
            </a:pPr>
            <a:r>
              <a:rPr lang="en-US" altLang="en-US" sz="2000" dirty="0">
                <a:solidFill>
                  <a:schemeClr val="tx1"/>
                </a:solidFill>
                <a:latin typeface="+mn-lt"/>
              </a:rPr>
              <a:t>grid-column</a:t>
            </a:r>
          </a:p>
        </p:txBody>
      </p:sp>
    </p:spTree>
    <p:extLst>
      <p:ext uri="{BB962C8B-B14F-4D97-AF65-F5344CB8AC3E}">
        <p14:creationId xmlns:p14="http://schemas.microsoft.com/office/powerpoint/2010/main" val="285187989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solidFill>
                  <a:schemeClr val="tx2"/>
                </a:solidFill>
              </a:rPr>
              <a:t>Using Grid</a:t>
            </a:r>
          </a:p>
        </p:txBody>
      </p:sp>
      <p:sp>
        <p:nvSpPr>
          <p:cNvPr id="4" name="Text Placeholder 3"/>
          <p:cNvSpPr>
            <a:spLocks noGrp="1"/>
          </p:cNvSpPr>
          <p:nvPr>
            <p:ph type="body" idx="1"/>
          </p:nvPr>
        </p:nvSpPr>
        <p:spPr>
          <a:xfrm>
            <a:off x="457200" y="1600200"/>
            <a:ext cx="8229600" cy="403425"/>
          </a:xfrm>
        </p:spPr>
        <p:txBody>
          <a:bodyPr/>
          <a:lstStyle/>
          <a:p>
            <a:pPr marL="0" indent="0">
              <a:buNone/>
            </a:pPr>
            <a:r>
              <a:rPr lang="en-US" altLang="en-US" sz="1800" dirty="0">
                <a:solidFill>
                  <a:schemeClr val="tx1"/>
                </a:solidFill>
                <a:latin typeface="+mn-lt"/>
              </a:rPr>
              <a:t>Configure a grid container and dimensions:</a:t>
            </a:r>
          </a:p>
        </p:txBody>
      </p:sp>
      <p:pic>
        <p:nvPicPr>
          <p:cNvPr id="8" name="Picture 1" descr="Computer code has 3 lines. the lines read as follows. line 1. hash wrapper left brace display colon grid semicolon. line 2, indented once. grid hyphen template hyphen columns: 160 p x 1 f r 160 p x semicolon. line 3, indented once. grid hyphen template hyphen rows: 200 p x auto 100 p x semicolon right brace."/>
          <p:cNvPicPr>
            <a:picLocks noChangeAspect="1"/>
          </p:cNvPicPr>
          <p:nvPr/>
        </p:nvPicPr>
        <p:blipFill>
          <a:blip r:embed="rId2"/>
          <a:stretch>
            <a:fillRect/>
          </a:stretch>
        </p:blipFill>
        <p:spPr>
          <a:xfrm>
            <a:off x="1572809" y="2148839"/>
            <a:ext cx="5503299" cy="987235"/>
          </a:xfrm>
          <a:prstGeom prst="rect">
            <a:avLst/>
          </a:prstGeom>
        </p:spPr>
      </p:pic>
      <p:sp>
        <p:nvSpPr>
          <p:cNvPr id="5" name="Text Placeholder 4"/>
          <p:cNvSpPr>
            <a:spLocks noGrp="1"/>
          </p:cNvSpPr>
          <p:nvPr>
            <p:ph type="body" idx="2"/>
          </p:nvPr>
        </p:nvSpPr>
        <p:spPr>
          <a:xfrm>
            <a:off x="457200" y="3188352"/>
            <a:ext cx="8229600" cy="478474"/>
          </a:xfrm>
        </p:spPr>
        <p:txBody>
          <a:bodyPr/>
          <a:lstStyle/>
          <a:p>
            <a:pPr marL="0" indent="0">
              <a:buNone/>
            </a:pPr>
            <a:r>
              <a:rPr lang="en-US" altLang="en-US" sz="1800" dirty="0">
                <a:solidFill>
                  <a:schemeClr val="tx1"/>
                </a:solidFill>
                <a:latin typeface="+mn-lt"/>
              </a:rPr>
              <a:t>Configure grid location for each item in the grid:</a:t>
            </a:r>
          </a:p>
        </p:txBody>
      </p:sp>
      <p:pic>
        <p:nvPicPr>
          <p:cNvPr id="7" name="Picture 2" descr="Computer code has 4 lines. The lines read as follows. line 1. header left brace grid hyphen row colon 1 half semicolon grid hyphen column colon 1 fourths semicolon right brace. Line 2, n a v left brace grid hyphen row colon 2 thirds semicolon grid hyphen column colon 1 half semicolon right brace. Line 3 main left brace grid hyphen row colon 2 thirds semicolon grid hyphen column colon 2 thirds semicolon right brace. Line 4 footer grid hyphen row colon 3 fourths semicolon grid hyphen column colon 1 fourths semicolon right brace."/>
          <p:cNvPicPr>
            <a:picLocks noChangeAspect="1"/>
          </p:cNvPicPr>
          <p:nvPr/>
        </p:nvPicPr>
        <p:blipFill>
          <a:blip r:embed="rId3"/>
          <a:stretch>
            <a:fillRect/>
          </a:stretch>
        </p:blipFill>
        <p:spPr>
          <a:xfrm>
            <a:off x="457200" y="3829658"/>
            <a:ext cx="3970498" cy="1281560"/>
          </a:xfrm>
          <a:prstGeom prst="rect">
            <a:avLst/>
          </a:prstGeom>
        </p:spPr>
      </p:pic>
      <p:pic>
        <p:nvPicPr>
          <p:cNvPr id="6" name="Picture 3" descr="This grid area layout is similar to a wireframe layout, except horizontal and vertical dashed lines are used to delineate the rectangular regions, and the dimensions of the regions are given. There are four rectangular regions. The header spans the entire top of the layout and has a 200 pixel height. In the left column is the nav area, which has a 150 pixel width. In the right column is the main area, which has a flex factor of one width and auto height. The footer spans the entire bottom of the layout and has a 100 pixel height.">
            <a:extLst>
              <a:ext uri="{FF2B5EF4-FFF2-40B4-BE49-F238E27FC236}">
                <a16:creationId xmlns:a16="http://schemas.microsoft.com/office/drawing/2014/main" id="{E8C2CF23-6DF4-469B-9FDE-515884A90CD7}"/>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623962" y="3812040"/>
            <a:ext cx="4062838" cy="24897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01614583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a:latin typeface="Times New Roman" panose="02020603050405020304" pitchFamily="18" charset="0"/>
                <a:ea typeface="+mj-ea"/>
                <a:cs typeface="+mj-cs"/>
              </a:rPr>
              <a:t>C</a:t>
            </a:r>
            <a:r>
              <a:rPr lang="en-US" sz="100" kern="1200" spc="-50" dirty="0">
                <a:latin typeface="Times New Roman" panose="02020603050405020304" pitchFamily="18" charset="0"/>
                <a:ea typeface="+mj-ea"/>
                <a:cs typeface="+mj-cs"/>
              </a:rPr>
              <a:t> </a:t>
            </a:r>
            <a:r>
              <a:rPr lang="en-US" kern="1200" spc="-50" dirty="0">
                <a:latin typeface="Times New Roman" panose="02020603050405020304" pitchFamily="18" charset="0"/>
                <a:ea typeface="+mj-ea"/>
                <a:cs typeface="+mj-cs"/>
              </a:rPr>
              <a:t>S</a:t>
            </a:r>
            <a:r>
              <a:rPr lang="en-US" sz="100" kern="1200" spc="-50" dirty="0">
                <a:latin typeface="Times New Roman" panose="02020603050405020304" pitchFamily="18" charset="0"/>
                <a:ea typeface="+mj-ea"/>
                <a:cs typeface="+mj-cs"/>
              </a:rPr>
              <a:t> </a:t>
            </a:r>
            <a:r>
              <a:rPr lang="en-US" kern="1200" spc="-50" dirty="0">
                <a:latin typeface="Times New Roman" panose="02020603050405020304" pitchFamily="18" charset="0"/>
                <a:ea typeface="+mj-ea"/>
                <a:cs typeface="+mj-cs"/>
              </a:rPr>
              <a:t>S Debugging Tips</a:t>
            </a:r>
          </a:p>
        </p:txBody>
      </p:sp>
      <p:sp>
        <p:nvSpPr>
          <p:cNvPr id="3" name="Text Placeholder 2"/>
          <p:cNvSpPr>
            <a:spLocks noGrp="1"/>
          </p:cNvSpPr>
          <p:nvPr>
            <p:ph type="body" idx="1"/>
          </p:nvPr>
        </p:nvSpPr>
        <p:spPr>
          <a:xfrm>
            <a:off x="457200" y="1600200"/>
            <a:ext cx="8229600" cy="4993644"/>
          </a:xfrm>
        </p:spPr>
        <p:txBody>
          <a:bodyPr>
            <a:spAutoFit/>
          </a:bodyPr>
          <a:lstStyle/>
          <a:p>
            <a:pPr eaLnBrk="1" fontAlgn="auto" hangingPunct="1">
              <a:tabLst/>
              <a:defRPr/>
            </a:pPr>
            <a:r>
              <a:rPr lang="en-US" altLang="en-US" sz="2200" kern="1200" dirty="0">
                <a:solidFill>
                  <a:srgbClr val="000000"/>
                </a:solidFill>
                <a:latin typeface="+mn-lt"/>
                <a:ea typeface="+mn-ea"/>
                <a:cs typeface="+mn-cs"/>
              </a:rPr>
              <a:t>Manually check syntax errors</a:t>
            </a:r>
          </a:p>
          <a:p>
            <a:pPr eaLnBrk="1" fontAlgn="auto" hangingPunct="1">
              <a:tabLst/>
              <a:defRPr/>
            </a:pPr>
            <a:r>
              <a:rPr lang="en-US" altLang="en-US" sz="2200" kern="1200" dirty="0">
                <a:solidFill>
                  <a:srgbClr val="000000"/>
                </a:solidFill>
                <a:latin typeface="+mn-lt"/>
                <a:ea typeface="+mn-ea"/>
                <a:cs typeface="+mn-cs"/>
              </a:rPr>
              <a:t>Use W</a:t>
            </a:r>
            <a:r>
              <a:rPr lang="en-US" altLang="en-US" sz="100" kern="1200" dirty="0">
                <a:solidFill>
                  <a:srgbClr val="000000"/>
                </a:solidFill>
                <a:latin typeface="+mn-lt"/>
                <a:ea typeface="+mn-ea"/>
                <a:cs typeface="+mn-cs"/>
              </a:rPr>
              <a:t> </a:t>
            </a:r>
            <a:r>
              <a:rPr lang="en-US" altLang="en-US" sz="2200" kern="1200" dirty="0">
                <a:solidFill>
                  <a:srgbClr val="000000"/>
                </a:solidFill>
                <a:latin typeface="+mn-lt"/>
                <a:ea typeface="+mn-ea"/>
                <a:cs typeface="+mn-cs"/>
              </a:rPr>
              <a:t>3</a:t>
            </a:r>
            <a:r>
              <a:rPr lang="en-US" altLang="en-US" sz="100" kern="1200" dirty="0">
                <a:solidFill>
                  <a:srgbClr val="000000"/>
                </a:solidFill>
                <a:latin typeface="+mn-lt"/>
                <a:ea typeface="+mn-ea"/>
                <a:cs typeface="+mn-cs"/>
              </a:rPr>
              <a:t> </a:t>
            </a:r>
            <a:r>
              <a:rPr lang="en-US" altLang="en-US" sz="2200" kern="1200" dirty="0">
                <a:solidFill>
                  <a:srgbClr val="000000"/>
                </a:solidFill>
                <a:latin typeface="+mn-lt"/>
                <a:ea typeface="+mn-ea"/>
                <a:cs typeface="+mn-cs"/>
              </a:rPr>
              <a:t>C C</a:t>
            </a:r>
            <a:r>
              <a:rPr lang="en-US" altLang="en-US" sz="100" kern="1200" dirty="0">
                <a:solidFill>
                  <a:srgbClr val="000000"/>
                </a:solidFill>
                <a:latin typeface="+mn-lt"/>
                <a:ea typeface="+mn-ea"/>
                <a:cs typeface="+mn-cs"/>
              </a:rPr>
              <a:t> </a:t>
            </a:r>
            <a:r>
              <a:rPr lang="en-US" altLang="en-US" sz="2200" kern="1200" dirty="0">
                <a:solidFill>
                  <a:srgbClr val="000000"/>
                </a:solidFill>
                <a:latin typeface="+mn-lt"/>
                <a:ea typeface="+mn-ea"/>
                <a:cs typeface="+mn-cs"/>
              </a:rPr>
              <a:t>S</a:t>
            </a:r>
            <a:r>
              <a:rPr lang="en-US" altLang="en-US" sz="100" kern="1200" dirty="0">
                <a:solidFill>
                  <a:srgbClr val="000000"/>
                </a:solidFill>
                <a:latin typeface="+mn-lt"/>
                <a:ea typeface="+mn-ea"/>
                <a:cs typeface="+mn-cs"/>
              </a:rPr>
              <a:t> </a:t>
            </a:r>
            <a:r>
              <a:rPr lang="en-US" altLang="en-US" sz="2200" kern="1200" dirty="0">
                <a:solidFill>
                  <a:srgbClr val="000000"/>
                </a:solidFill>
                <a:latin typeface="+mn-lt"/>
                <a:ea typeface="+mn-ea"/>
                <a:cs typeface="+mn-cs"/>
              </a:rPr>
              <a:t>S Validator to check syntax errors</a:t>
            </a:r>
          </a:p>
          <a:p>
            <a:pPr marL="741600" lvl="1" indent="-284400" eaLnBrk="1" fontAlgn="auto" hangingPunct="1">
              <a:defRPr/>
            </a:pPr>
            <a:r>
              <a:rPr lang="en-US" altLang="en-US" sz="2200" kern="1200" dirty="0">
                <a:solidFill>
                  <a:srgbClr val="000000"/>
                </a:solidFill>
                <a:latin typeface="+mn-lt"/>
                <a:ea typeface="+mn-ea"/>
                <a:cs typeface="+mn-cs"/>
                <a:hlinkClick r:id="rId2" tooltip="http://jigsaw.w3.org/css-validator/"/>
              </a:rPr>
              <a:t>http://jigsaw.w3.org/css-validator/</a:t>
            </a:r>
            <a:endParaRPr lang="en-US" altLang="en-US" sz="2200" kern="1200" dirty="0">
              <a:solidFill>
                <a:srgbClr val="000000"/>
              </a:solidFill>
              <a:latin typeface="+mn-lt"/>
              <a:ea typeface="+mn-ea"/>
              <a:cs typeface="+mn-cs"/>
            </a:endParaRPr>
          </a:p>
          <a:p>
            <a:pPr eaLnBrk="1" fontAlgn="auto" hangingPunct="1">
              <a:tabLst/>
              <a:defRPr/>
            </a:pPr>
            <a:r>
              <a:rPr lang="en-US" altLang="en-US" sz="2200" kern="1200" dirty="0">
                <a:solidFill>
                  <a:srgbClr val="000000"/>
                </a:solidFill>
                <a:latin typeface="+mn-lt"/>
                <a:ea typeface="+mn-ea"/>
                <a:cs typeface="+mn-cs"/>
              </a:rPr>
              <a:t>Configure temporary background colors</a:t>
            </a:r>
          </a:p>
          <a:p>
            <a:pPr eaLnBrk="1" fontAlgn="auto" hangingPunct="1">
              <a:tabLst/>
              <a:defRPr/>
            </a:pPr>
            <a:r>
              <a:rPr lang="en-US" altLang="en-US" sz="2200" kern="1200" dirty="0">
                <a:solidFill>
                  <a:srgbClr val="000000"/>
                </a:solidFill>
                <a:latin typeface="+mn-lt"/>
                <a:ea typeface="+mn-ea"/>
                <a:cs typeface="+mn-cs"/>
              </a:rPr>
              <a:t>Configure temporary borders</a:t>
            </a:r>
          </a:p>
          <a:p>
            <a:pPr eaLnBrk="1" fontAlgn="auto" hangingPunct="1">
              <a:tabLst/>
              <a:defRPr/>
            </a:pPr>
            <a:r>
              <a:rPr lang="en-US" altLang="en-US" sz="2200" kern="1200" dirty="0">
                <a:solidFill>
                  <a:srgbClr val="000000"/>
                </a:solidFill>
                <a:latin typeface="+mn-lt"/>
                <a:ea typeface="+mn-ea"/>
                <a:cs typeface="+mn-cs"/>
              </a:rPr>
              <a:t>Use C</a:t>
            </a:r>
            <a:r>
              <a:rPr lang="en-US" altLang="en-US" sz="100" kern="1200" dirty="0">
                <a:solidFill>
                  <a:srgbClr val="000000"/>
                </a:solidFill>
                <a:latin typeface="+mn-lt"/>
                <a:ea typeface="+mn-ea"/>
                <a:cs typeface="+mn-cs"/>
              </a:rPr>
              <a:t> </a:t>
            </a:r>
            <a:r>
              <a:rPr lang="en-US" altLang="en-US" sz="2200" kern="1200" dirty="0">
                <a:solidFill>
                  <a:srgbClr val="000000"/>
                </a:solidFill>
                <a:latin typeface="+mn-lt"/>
                <a:ea typeface="+mn-ea"/>
                <a:cs typeface="+mn-cs"/>
              </a:rPr>
              <a:t>S</a:t>
            </a:r>
            <a:r>
              <a:rPr lang="en-US" altLang="en-US" sz="100" kern="1200" dirty="0">
                <a:solidFill>
                  <a:srgbClr val="000000"/>
                </a:solidFill>
                <a:latin typeface="+mn-lt"/>
                <a:ea typeface="+mn-ea"/>
                <a:cs typeface="+mn-cs"/>
              </a:rPr>
              <a:t> </a:t>
            </a:r>
            <a:r>
              <a:rPr lang="en-US" altLang="en-US" sz="2200" kern="1200" dirty="0">
                <a:solidFill>
                  <a:srgbClr val="000000"/>
                </a:solidFill>
                <a:latin typeface="+mn-lt"/>
                <a:ea typeface="+mn-ea"/>
                <a:cs typeface="+mn-cs"/>
              </a:rPr>
              <a:t>S comments to find the unexpected</a:t>
            </a:r>
          </a:p>
          <a:p>
            <a:pPr marL="258763" lvl="1" indent="0" eaLnBrk="1" fontAlgn="auto" hangingPunct="1">
              <a:buNone/>
              <a:defRPr/>
            </a:pPr>
            <a:r>
              <a:rPr lang="en-US" altLang="en-US" sz="2200" kern="1200" dirty="0">
                <a:solidFill>
                  <a:srgbClr val="000000"/>
                </a:solidFill>
                <a:latin typeface="+mn-lt"/>
                <a:ea typeface="+mn-ea"/>
                <a:cs typeface="+mn-cs"/>
              </a:rPr>
              <a:t>/* the browser ignores this code */</a:t>
            </a:r>
          </a:p>
          <a:p>
            <a:pPr eaLnBrk="1" fontAlgn="auto" hangingPunct="1">
              <a:tabLst/>
              <a:defRPr/>
            </a:pPr>
            <a:r>
              <a:rPr lang="en-US" altLang="en-US" sz="2200" kern="1200" dirty="0">
                <a:solidFill>
                  <a:srgbClr val="000000"/>
                </a:solidFill>
                <a:latin typeface="+mn-lt"/>
                <a:ea typeface="+mn-ea"/>
                <a:cs typeface="+mn-cs"/>
              </a:rPr>
              <a:t>Don’t expect your pages to look exactly the same in all browsers!</a:t>
            </a:r>
          </a:p>
          <a:p>
            <a:pPr eaLnBrk="1" fontAlgn="auto" hangingPunct="1">
              <a:tabLst/>
              <a:defRPr/>
            </a:pPr>
            <a:r>
              <a:rPr lang="en-US" altLang="en-US" sz="2200" kern="1200" dirty="0">
                <a:solidFill>
                  <a:srgbClr val="000000"/>
                </a:solidFill>
                <a:latin typeface="+mn-lt"/>
                <a:ea typeface="+mn-ea"/>
                <a:cs typeface="+mn-cs"/>
              </a:rPr>
              <a:t>Be patient!</a:t>
            </a: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a:latin typeface="Times New Roman" panose="02020603050405020304" pitchFamily="18" charset="0"/>
                <a:ea typeface="+mj-ea"/>
                <a:cs typeface="+mj-cs"/>
              </a:rPr>
              <a:t>Checkpoint 7.2</a:t>
            </a:r>
          </a:p>
        </p:txBody>
      </p:sp>
      <p:sp>
        <p:nvSpPr>
          <p:cNvPr id="3" name="Text Placeholder 2"/>
          <p:cNvSpPr>
            <a:spLocks noGrp="1"/>
          </p:cNvSpPr>
          <p:nvPr>
            <p:ph type="body" idx="1"/>
          </p:nvPr>
        </p:nvSpPr>
        <p:spPr/>
        <p:txBody>
          <a:bodyPr>
            <a:spAutoFit/>
          </a:bodyPr>
          <a:lstStyle/>
          <a:p>
            <a:pPr marL="432054" indent="-432054" eaLnBrk="1" hangingPunct="1">
              <a:buSzPts val="2400"/>
              <a:buFont typeface="Gill Sans MT" panose="020B0502020104020203" pitchFamily="34" charset="0"/>
              <a:buAutoNum type="arabicPeriod"/>
              <a:tabLst/>
              <a:defRPr/>
            </a:pPr>
            <a:r>
              <a:rPr lang="en-US" altLang="en-US" sz="2400" kern="1200" dirty="0">
                <a:solidFill>
                  <a:srgbClr val="000000"/>
                </a:solidFill>
                <a:latin typeface="Arial (Body)"/>
                <a:ea typeface="+mn-ea"/>
                <a:cs typeface="+mn-cs"/>
              </a:rPr>
              <a:t>State an advantage of using C</a:t>
            </a:r>
            <a:r>
              <a:rPr lang="en-US" altLang="en-US" sz="100" kern="1200" dirty="0">
                <a:solidFill>
                  <a:srgbClr val="000000"/>
                </a:solidFill>
                <a:latin typeface="Arial (Body)"/>
                <a:ea typeface="+mn-ea"/>
                <a:cs typeface="+mn-cs"/>
              </a:rPr>
              <a:t> </a:t>
            </a:r>
            <a:r>
              <a:rPr lang="en-US" altLang="en-US" sz="2400" kern="1200" dirty="0">
                <a:solidFill>
                  <a:srgbClr val="000000"/>
                </a:solidFill>
                <a:latin typeface="Arial (Body)"/>
                <a:ea typeface="+mn-ea"/>
                <a:cs typeface="+mn-cs"/>
              </a:rPr>
              <a:t>S</a:t>
            </a:r>
            <a:r>
              <a:rPr lang="en-US" altLang="en-US" sz="100" kern="1200" dirty="0">
                <a:solidFill>
                  <a:srgbClr val="000000"/>
                </a:solidFill>
                <a:latin typeface="Arial (Body)"/>
                <a:ea typeface="+mn-ea"/>
                <a:cs typeface="+mn-cs"/>
              </a:rPr>
              <a:t> </a:t>
            </a:r>
            <a:r>
              <a:rPr lang="en-US" altLang="en-US" sz="2400" kern="1200" dirty="0">
                <a:solidFill>
                  <a:srgbClr val="000000"/>
                </a:solidFill>
                <a:latin typeface="Arial (Body)"/>
                <a:ea typeface="+mn-ea"/>
                <a:cs typeface="+mn-cs"/>
              </a:rPr>
              <a:t>S to style for print.</a:t>
            </a:r>
          </a:p>
          <a:p>
            <a:pPr marL="432054" indent="-432054" eaLnBrk="1" hangingPunct="1">
              <a:buSzPts val="2400"/>
              <a:buFont typeface="Gill Sans MT" panose="020B0502020104020203" pitchFamily="34" charset="0"/>
              <a:buAutoNum type="arabicPeriod"/>
              <a:tabLst/>
              <a:defRPr/>
            </a:pPr>
            <a:r>
              <a:rPr lang="en-US" altLang="en-US" sz="2400" kern="1200" dirty="0">
                <a:solidFill>
                  <a:srgbClr val="000000"/>
                </a:solidFill>
                <a:latin typeface="Arial (Body)"/>
                <a:ea typeface="+mn-ea"/>
                <a:cs typeface="+mn-cs"/>
              </a:rPr>
              <a:t>Describe a design consideration when configuring a web page for mobile display.</a:t>
            </a:r>
          </a:p>
          <a:p>
            <a:pPr marL="432054" indent="-432054" eaLnBrk="1" hangingPunct="1">
              <a:buSzPts val="2400"/>
              <a:buFont typeface="Gill Sans MT" panose="020B0502020104020203" pitchFamily="34" charset="0"/>
              <a:buAutoNum type="arabicPeriod"/>
              <a:tabLst/>
              <a:defRPr/>
            </a:pPr>
            <a:r>
              <a:rPr lang="en-US" altLang="en-US" sz="2400" kern="1200" dirty="0">
                <a:solidFill>
                  <a:srgbClr val="000000"/>
                </a:solidFill>
                <a:latin typeface="Arial (Body)"/>
                <a:ea typeface="+mn-ea"/>
                <a:cs typeface="+mn-cs"/>
              </a:rPr>
              <a:t>Describe coding techniques that will configure an image with a flexible display.</a:t>
            </a:r>
            <a:endParaRPr lang="en-US" altLang="en-US" sz="2400" i="1" kern="1200" dirty="0">
              <a:solidFill>
                <a:srgbClr val="000000"/>
              </a:solidFill>
              <a:latin typeface="Arial (Body)"/>
              <a:ea typeface="+mn-ea"/>
              <a:cs typeface="+mn-cs"/>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a:latin typeface="Times New Roman" panose="02020603050405020304" pitchFamily="18" charset="0"/>
                <a:ea typeface="+mj-ea"/>
                <a:cs typeface="+mj-cs"/>
              </a:rPr>
              <a:t>Summary</a:t>
            </a:r>
          </a:p>
        </p:txBody>
      </p:sp>
      <p:sp>
        <p:nvSpPr>
          <p:cNvPr id="3" name="Text Placeholder 2"/>
          <p:cNvSpPr>
            <a:spLocks noGrp="1"/>
          </p:cNvSpPr>
          <p:nvPr>
            <p:ph type="body" idx="1"/>
          </p:nvPr>
        </p:nvSpPr>
        <p:spPr>
          <a:xfrm>
            <a:off x="457200" y="1600200"/>
            <a:ext cx="8229600" cy="1661963"/>
          </a:xfrm>
        </p:spPr>
        <p:txBody>
          <a:bodyPr>
            <a:spAutoFit/>
          </a:bodyPr>
          <a:lstStyle/>
          <a:p>
            <a:pPr marL="0" indent="0" eaLnBrk="1" hangingPunct="1">
              <a:buNone/>
              <a:tabLst/>
              <a:defRPr/>
            </a:pPr>
            <a:r>
              <a:rPr lang="en-US" altLang="en-US" sz="2400" kern="1200" dirty="0">
                <a:solidFill>
                  <a:srgbClr val="000000"/>
                </a:solidFill>
                <a:latin typeface="+mn-lt"/>
                <a:ea typeface="+mn-ea"/>
                <a:cs typeface="Times New Roman" panose="02020603050405020304" pitchFamily="18" charset="0"/>
              </a:rPr>
              <a:t>This chapter introduced you to a variety of topics related to hyperlinks, page layout, and configuring responsive web pages that display well on desktop browsers and mobile devices.</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itle 1"/>
          <p:cNvSpPr txBox="1">
            <a:spLocks noGrp="1"/>
          </p:cNvSpPr>
          <p:nvPr>
            <p:ph type="title"/>
          </p:nvPr>
        </p:nvSpPr>
        <p:spPr>
          <a:xfrm>
            <a:off x="457200" y="604838"/>
            <a:ext cx="8229600" cy="708025"/>
          </a:xfrm>
        </p:spPr>
        <p:txBody>
          <a:bodyPr>
            <a:spAutoFit/>
          </a:bodyPr>
          <a:lstStyle/>
          <a:p>
            <a:pPr eaLnBrk="1" hangingPunct="1">
              <a:spcBef>
                <a:spcPct val="0"/>
              </a:spcBef>
              <a:buFont typeface="Times New Roman" panose="02020603050405020304" pitchFamily="18" charset="0"/>
              <a:buNone/>
            </a:pPr>
            <a:r>
              <a:rPr lang="en-US" altLang="en-US" dirty="0">
                <a:latin typeface="Times New Roman" panose="02020603050405020304" pitchFamily="18" charset="0"/>
                <a:cs typeface="Times New Roman" panose="02020603050405020304" pitchFamily="18" charset="0"/>
                <a:sym typeface="Times New Roman" panose="02020603050405020304" pitchFamily="18" charset="0"/>
              </a:rPr>
              <a:t>Copyright</a:t>
            </a:r>
          </a:p>
        </p:txBody>
      </p:sp>
      <p:pic>
        <p:nvPicPr>
          <p:cNvPr id="53251" name="Picture 2" descr="This work is protected by United States copyright laws and is 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0425" y="2309813"/>
            <a:ext cx="7423150" cy="24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Aft>
                <a:spcPts val="0"/>
              </a:spcAft>
              <a:buFont typeface="Times New Roman"/>
              <a:buNone/>
              <a:defRPr/>
            </a:pPr>
            <a:r>
              <a:rPr lang="en-US" sz="3400" b="1" kern="1200" spc="-50" dirty="0">
                <a:solidFill>
                  <a:srgbClr val="007FA3"/>
                </a:solidFill>
                <a:latin typeface="Times New Roman" panose="02020603050405020304" pitchFamily="18" charset="0"/>
                <a:ea typeface="+mj-ea"/>
                <a:cs typeface="+mj-cs"/>
                <a:sym typeface="Times New Roman"/>
              </a:rPr>
              <a:t>More on Relative Linking</a:t>
            </a:r>
          </a:p>
        </p:txBody>
      </p:sp>
      <p:sp>
        <p:nvSpPr>
          <p:cNvPr id="7" name="Text Placeholder 6"/>
          <p:cNvSpPr>
            <a:spLocks noGrp="1"/>
          </p:cNvSpPr>
          <p:nvPr>
            <p:ph type="body" idx="1"/>
          </p:nvPr>
        </p:nvSpPr>
        <p:spPr>
          <a:xfrm>
            <a:off x="457199" y="1600201"/>
            <a:ext cx="6035041" cy="533400"/>
          </a:xfrm>
        </p:spPr>
        <p:txBody>
          <a:bodyPr/>
          <a:lstStyle/>
          <a:p>
            <a:pPr marL="0" indent="0">
              <a:buNone/>
            </a:pPr>
            <a:r>
              <a:rPr lang="en-US" sz="2200" dirty="0">
                <a:solidFill>
                  <a:schemeClr val="tx1"/>
                </a:solidFill>
                <a:latin typeface="+mn-lt"/>
              </a:rPr>
              <a:t>Relative links from the Home page: index.html</a:t>
            </a:r>
          </a:p>
        </p:txBody>
      </p:sp>
      <p:pic>
        <p:nvPicPr>
          <p:cNvPr id="12" name="Picture 11" descr="Computer code has 2 lines. the lines read as follows. line 1. left angle bracket a, h r e f equals double quote contact period h t m l double quote right angle bracket contact left angle bracket slash a right angle bracket. line 2. left angle bracket a, h r e f equals double quote rooms slash canyon period h t m l double quote right angle bracket Canyon left angle bracket slash right angle bracket."/>
          <p:cNvPicPr>
            <a:picLocks noChangeAspect="1"/>
          </p:cNvPicPr>
          <p:nvPr/>
        </p:nvPicPr>
        <p:blipFill>
          <a:blip r:embed="rId2"/>
          <a:stretch>
            <a:fillRect/>
          </a:stretch>
        </p:blipFill>
        <p:spPr>
          <a:xfrm>
            <a:off x="550051" y="2221013"/>
            <a:ext cx="5514587" cy="1019783"/>
          </a:xfrm>
          <a:prstGeom prst="rect">
            <a:avLst/>
          </a:prstGeom>
        </p:spPr>
      </p:pic>
      <p:sp>
        <p:nvSpPr>
          <p:cNvPr id="4" name="Content Placeholder 3"/>
          <p:cNvSpPr>
            <a:spLocks noGrp="1"/>
          </p:cNvSpPr>
          <p:nvPr>
            <p:ph sz="quarter" idx="13"/>
          </p:nvPr>
        </p:nvSpPr>
        <p:spPr>
          <a:xfrm>
            <a:off x="457201" y="3341033"/>
            <a:ext cx="6285874" cy="803264"/>
          </a:xfrm>
        </p:spPr>
        <p:txBody>
          <a:bodyPr/>
          <a:lstStyle/>
          <a:p>
            <a:pPr marL="0" indent="0" eaLnBrk="1" hangingPunct="1">
              <a:buClr>
                <a:schemeClr val="tx2"/>
              </a:buClr>
              <a:defRPr/>
            </a:pPr>
            <a:r>
              <a:rPr lang="en-US" sz="2200" dirty="0">
                <a:solidFill>
                  <a:schemeClr val="tx1"/>
                </a:solidFill>
                <a:latin typeface="+mn-lt"/>
              </a:rPr>
              <a:t>Relative links from the Canyon page: rooms/canyon.html</a:t>
            </a:r>
          </a:p>
        </p:txBody>
      </p:sp>
      <p:pic>
        <p:nvPicPr>
          <p:cNvPr id="3" name="Picture 2" descr="Computer code has 2 lines. the lines read as follows. line 1. left angle bracket a, h r e f equals double quote period period slash index period h t m l double quote home left angle bracket slash a right angle bracket. line 2. a, h r e f equals double quote period period slash events slash weekend period h t m l double quote right angle bracket weekend left angle bracket slash right angle bracket."/>
          <p:cNvPicPr>
            <a:picLocks noChangeAspect="1"/>
          </p:cNvPicPr>
          <p:nvPr/>
        </p:nvPicPr>
        <p:blipFill>
          <a:blip r:embed="rId3"/>
          <a:stretch>
            <a:fillRect/>
          </a:stretch>
        </p:blipFill>
        <p:spPr>
          <a:xfrm>
            <a:off x="573388" y="4342507"/>
            <a:ext cx="6169687" cy="926672"/>
          </a:xfrm>
          <a:prstGeom prst="rect">
            <a:avLst/>
          </a:prstGeom>
        </p:spPr>
      </p:pic>
      <p:pic>
        <p:nvPicPr>
          <p:cNvPr id="21510" name="Picture 7" descr="One folder contains three subfolders. The expanded folders and files appear as follows. casita. index .h t m l. contact . h t m l. casita . c s s. images. logo . g i f. scenery .j p g. rooms. canyon . h t m l. javelin . h t m l. events. weekend . h t m l. festival . h t m l."/>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43075" y="1839417"/>
            <a:ext cx="2110081" cy="3230556"/>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400" b="1" dirty="0">
                <a:solidFill>
                  <a:schemeClr val="tx2"/>
                </a:solidFill>
                <a:latin typeface="Times New Roman" panose="02020603050405020304" pitchFamily="18" charset="0"/>
                <a:cs typeface="Times New Roman" panose="02020603050405020304" pitchFamily="18" charset="0"/>
              </a:rPr>
              <a:t>H</a:t>
            </a:r>
            <a:r>
              <a:rPr lang="en-US" sz="100" b="1" dirty="0">
                <a:solidFill>
                  <a:schemeClr val="tx2"/>
                </a:solidFill>
                <a:latin typeface="Times New Roman" panose="02020603050405020304" pitchFamily="18" charset="0"/>
                <a:cs typeface="Times New Roman" panose="02020603050405020304" pitchFamily="18" charset="0"/>
              </a:rPr>
              <a:t> </a:t>
            </a:r>
            <a:r>
              <a:rPr lang="en-US" sz="3400" b="1" dirty="0">
                <a:solidFill>
                  <a:schemeClr val="tx2"/>
                </a:solidFill>
                <a:latin typeface="Times New Roman" panose="02020603050405020304" pitchFamily="18" charset="0"/>
                <a:cs typeface="Times New Roman" panose="02020603050405020304" pitchFamily="18" charset="0"/>
              </a:rPr>
              <a:t>T</a:t>
            </a:r>
            <a:r>
              <a:rPr lang="en-US" sz="100" b="1" dirty="0">
                <a:solidFill>
                  <a:schemeClr val="tx2"/>
                </a:solidFill>
                <a:latin typeface="Times New Roman" panose="02020603050405020304" pitchFamily="18" charset="0"/>
                <a:cs typeface="Times New Roman" panose="02020603050405020304" pitchFamily="18" charset="0"/>
              </a:rPr>
              <a:t> </a:t>
            </a:r>
            <a:r>
              <a:rPr lang="en-US" sz="3400" b="1" dirty="0">
                <a:solidFill>
                  <a:schemeClr val="tx2"/>
                </a:solidFill>
                <a:latin typeface="Times New Roman" panose="02020603050405020304" pitchFamily="18" charset="0"/>
                <a:cs typeface="Times New Roman" panose="02020603050405020304" pitchFamily="18" charset="0"/>
              </a:rPr>
              <a:t>M</a:t>
            </a:r>
            <a:r>
              <a:rPr lang="en-US" sz="100" b="1" dirty="0">
                <a:solidFill>
                  <a:schemeClr val="tx2"/>
                </a:solidFill>
                <a:latin typeface="Times New Roman" panose="02020603050405020304" pitchFamily="18" charset="0"/>
                <a:cs typeface="Times New Roman" panose="02020603050405020304" pitchFamily="18" charset="0"/>
              </a:rPr>
              <a:t> </a:t>
            </a:r>
            <a:r>
              <a:rPr lang="en-US" sz="3400" b="1" dirty="0">
                <a:solidFill>
                  <a:schemeClr val="tx2"/>
                </a:solidFill>
                <a:latin typeface="Times New Roman" panose="02020603050405020304" pitchFamily="18" charset="0"/>
                <a:cs typeface="Times New Roman" panose="02020603050405020304" pitchFamily="18" charset="0"/>
              </a:rPr>
              <a:t>L Linking to Fragment Identifiers</a:t>
            </a:r>
          </a:p>
        </p:txBody>
      </p:sp>
      <p:sp>
        <p:nvSpPr>
          <p:cNvPr id="3" name="Text Placeholder 2"/>
          <p:cNvSpPr>
            <a:spLocks noGrp="1"/>
          </p:cNvSpPr>
          <p:nvPr>
            <p:ph idx="1"/>
          </p:nvPr>
        </p:nvSpPr>
        <p:spPr>
          <a:xfrm>
            <a:off x="457200" y="1600200"/>
            <a:ext cx="8229600" cy="2276821"/>
          </a:xfrm>
        </p:spPr>
        <p:txBody>
          <a:bodyPr/>
          <a:lstStyle/>
          <a:p>
            <a:pPr marL="255600" indent="-255600" fontAlgn="auto">
              <a:spcBef>
                <a:spcPts val="1500"/>
              </a:spcBef>
              <a:spcAft>
                <a:spcPts val="0"/>
              </a:spcAft>
              <a:buClr>
                <a:schemeClr val="tx2"/>
              </a:buClr>
              <a:buFont typeface="Arial" panose="020B0604020202020204" pitchFamily="34" charset="0"/>
              <a:buChar char="•"/>
              <a:defRPr/>
            </a:pPr>
            <a:r>
              <a:rPr lang="en-US" sz="2200" dirty="0">
                <a:solidFill>
                  <a:schemeClr val="tx1"/>
                </a:solidFill>
                <a:latin typeface="+mn-lt"/>
                <a:cs typeface="Times New Roman" pitchFamily="18" charset="0"/>
              </a:rPr>
              <a:t>A link to a part of a web page</a:t>
            </a:r>
          </a:p>
          <a:p>
            <a:pPr marL="255600" indent="-255600" fontAlgn="auto">
              <a:spcBef>
                <a:spcPts val="1500"/>
              </a:spcBef>
              <a:spcAft>
                <a:spcPts val="0"/>
              </a:spcAft>
              <a:buClr>
                <a:schemeClr val="tx2"/>
              </a:buClr>
              <a:buFont typeface="Arial" panose="020B0604020202020204" pitchFamily="34" charset="0"/>
              <a:buChar char="•"/>
              <a:defRPr/>
            </a:pPr>
            <a:r>
              <a:rPr lang="en-US" sz="2200" dirty="0">
                <a:solidFill>
                  <a:schemeClr val="tx1"/>
                </a:solidFill>
                <a:latin typeface="+mn-lt"/>
                <a:cs typeface="Times New Roman" pitchFamily="18" charset="0"/>
              </a:rPr>
              <a:t>Also called named fragments, fragment ids</a:t>
            </a:r>
          </a:p>
          <a:p>
            <a:pPr marL="255600" indent="-255600" fontAlgn="auto">
              <a:spcBef>
                <a:spcPts val="1500"/>
              </a:spcBef>
              <a:spcAft>
                <a:spcPts val="0"/>
              </a:spcAft>
              <a:buClr>
                <a:schemeClr val="tx2"/>
              </a:buClr>
              <a:buFont typeface="Arial" panose="020B0604020202020204" pitchFamily="34" charset="0"/>
              <a:buChar char="•"/>
              <a:defRPr/>
            </a:pPr>
            <a:r>
              <a:rPr lang="en-US" sz="2200" dirty="0">
                <a:solidFill>
                  <a:schemeClr val="tx1"/>
                </a:solidFill>
                <a:latin typeface="+mn-lt"/>
                <a:cs typeface="Times New Roman" pitchFamily="18" charset="0"/>
              </a:rPr>
              <a:t>Two components:</a:t>
            </a:r>
          </a:p>
          <a:p>
            <a:pPr marL="740664" lvl="1" indent="-432000" fontAlgn="auto">
              <a:spcBef>
                <a:spcPts val="600"/>
              </a:spcBef>
              <a:spcAft>
                <a:spcPts val="0"/>
              </a:spcAft>
              <a:buClr>
                <a:schemeClr val="tx2"/>
              </a:buClr>
              <a:buFont typeface="+mj-lt"/>
              <a:buAutoNum type="arabicPeriod"/>
              <a:defRPr/>
            </a:pPr>
            <a:r>
              <a:rPr lang="en-US" sz="2200" dirty="0">
                <a:solidFill>
                  <a:schemeClr val="tx1"/>
                </a:solidFill>
                <a:latin typeface="+mn-lt"/>
                <a:cs typeface="Times New Roman" pitchFamily="18" charset="0"/>
              </a:rPr>
              <a:t>The tag that identifies the named fragment of a web page. This requires the id attribute.</a:t>
            </a:r>
          </a:p>
        </p:txBody>
      </p:sp>
      <p:pic>
        <p:nvPicPr>
          <p:cNvPr id="9" name="Picture 8" descr="Computer code reads as, d i v, i d equals double quote top double quote right angle bracket incomplete line of code left angle bracket slash d i v right angle bracket."/>
          <p:cNvPicPr>
            <a:picLocks noChangeAspect="1"/>
          </p:cNvPicPr>
          <p:nvPr/>
        </p:nvPicPr>
        <p:blipFill>
          <a:blip r:embed="rId2"/>
          <a:stretch>
            <a:fillRect/>
          </a:stretch>
        </p:blipFill>
        <p:spPr>
          <a:xfrm>
            <a:off x="2909251" y="3892744"/>
            <a:ext cx="3325499" cy="563862"/>
          </a:xfrm>
          <a:prstGeom prst="rect">
            <a:avLst/>
          </a:prstGeom>
        </p:spPr>
      </p:pic>
      <p:sp>
        <p:nvSpPr>
          <p:cNvPr id="7" name="Content Placeholder 6"/>
          <p:cNvSpPr>
            <a:spLocks noGrp="1"/>
          </p:cNvSpPr>
          <p:nvPr>
            <p:ph idx="13"/>
          </p:nvPr>
        </p:nvSpPr>
        <p:spPr>
          <a:xfrm>
            <a:off x="457200" y="4330755"/>
            <a:ext cx="8336280" cy="883921"/>
          </a:xfrm>
        </p:spPr>
        <p:txBody>
          <a:bodyPr/>
          <a:lstStyle/>
          <a:p>
            <a:pPr marL="740664" indent="-432000">
              <a:spcBef>
                <a:spcPts val="600"/>
              </a:spcBef>
              <a:buClr>
                <a:schemeClr val="tx2"/>
              </a:buClr>
              <a:buFont typeface="+mj-lt"/>
              <a:buAutoNum type="arabicPeriod" startAt="2"/>
            </a:pPr>
            <a:r>
              <a:rPr lang="en-US" sz="2200" dirty="0">
                <a:solidFill>
                  <a:schemeClr val="tx1"/>
                </a:solidFill>
                <a:latin typeface="+mn-lt"/>
                <a:cs typeface="Times New Roman" pitchFamily="18" charset="0"/>
              </a:rPr>
              <a:t>The anchor tag that links to the named fragment of a web page. This uses the href attribute.</a:t>
            </a:r>
            <a:endParaRPr lang="en-US" sz="2200" dirty="0">
              <a:solidFill>
                <a:schemeClr val="tx1"/>
              </a:solidFill>
              <a:latin typeface="+mn-lt"/>
            </a:endParaRPr>
          </a:p>
        </p:txBody>
      </p:sp>
      <p:pic>
        <p:nvPicPr>
          <p:cNvPr id="10" name="Picture 9" descr="Computer code reads, left angle bracket a, h r e f equals double quote hash top double quote right angle bracket back to top left angle bracket slash a right angle bracket."/>
          <p:cNvPicPr>
            <a:picLocks noChangeAspect="1"/>
          </p:cNvPicPr>
          <p:nvPr/>
        </p:nvPicPr>
        <p:blipFill>
          <a:blip r:embed="rId3"/>
          <a:stretch>
            <a:fillRect/>
          </a:stretch>
        </p:blipFill>
        <p:spPr>
          <a:xfrm>
            <a:off x="2462768" y="5240046"/>
            <a:ext cx="4218465" cy="580948"/>
          </a:xfrm>
          <a:prstGeom prst="rect">
            <a:avLst/>
          </a:prstGeom>
        </p:spPr>
      </p:pic>
      <p:pic>
        <p:nvPicPr>
          <p:cNvPr id="11" name="Picture 10" descr="Text reads as follows. Note the use of the pound symbol in the anchor tag!"/>
          <p:cNvPicPr>
            <a:picLocks noChangeAspect="1"/>
          </p:cNvPicPr>
          <p:nvPr/>
        </p:nvPicPr>
        <p:blipFill>
          <a:blip r:embed="rId4"/>
          <a:stretch>
            <a:fillRect/>
          </a:stretch>
        </p:blipFill>
        <p:spPr>
          <a:xfrm>
            <a:off x="2083805" y="5771405"/>
            <a:ext cx="4976390" cy="621309"/>
          </a:xfrm>
          <a:prstGeom prst="rect">
            <a:avLst/>
          </a:prstGeom>
        </p:spPr>
      </p:pic>
    </p:spTree>
    <p:extLst>
      <p:ext uri="{BB962C8B-B14F-4D97-AF65-F5344CB8AC3E}">
        <p14:creationId xmlns:p14="http://schemas.microsoft.com/office/powerpoint/2010/main" val="1356749088"/>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a:latin typeface="Times New Roman" panose="02020603050405020304" pitchFamily="18" charset="0"/>
                <a:ea typeface="+mj-ea"/>
                <a:cs typeface="+mj-cs"/>
              </a:rPr>
              <a:t>Opening a Link in a New Browser Window</a:t>
            </a:r>
          </a:p>
        </p:txBody>
      </p:sp>
      <p:sp>
        <p:nvSpPr>
          <p:cNvPr id="3" name="Text Placeholder 2"/>
          <p:cNvSpPr>
            <a:spLocks noGrp="1"/>
          </p:cNvSpPr>
          <p:nvPr>
            <p:ph type="body" idx="1"/>
          </p:nvPr>
        </p:nvSpPr>
        <p:spPr>
          <a:xfrm>
            <a:off x="457200" y="1600200"/>
            <a:ext cx="8229600" cy="923299"/>
          </a:xfrm>
        </p:spPr>
        <p:txBody>
          <a:bodyPr>
            <a:spAutoFit/>
          </a:bodyPr>
          <a:lstStyle/>
          <a:p>
            <a:pPr marL="0" indent="0" eaLnBrk="1" hangingPunct="1">
              <a:buNone/>
              <a:tabLst/>
              <a:defRPr/>
            </a:pPr>
            <a:r>
              <a:rPr lang="en-US" altLang="en-US" sz="2400" kern="1200" dirty="0">
                <a:solidFill>
                  <a:schemeClr val="tx1"/>
                </a:solidFill>
                <a:latin typeface="Arial (Body)"/>
                <a:ea typeface="+mn-ea"/>
                <a:cs typeface="Times New Roman" panose="02020603050405020304" pitchFamily="18" charset="0"/>
              </a:rPr>
              <a:t>The target attribute on the anchor element opens a link in a new browser window or new browser tab.</a:t>
            </a:r>
          </a:p>
        </p:txBody>
      </p:sp>
      <p:pic>
        <p:nvPicPr>
          <p:cNvPr id="4" name="Picture 3" descr="Computer code reads, left angle bracket a, h r e f equals double quote h t t p colon slash slash yahoo period com double quote target equals double quote underscore blank double quote right angle bracket Yahoo exclamation left angle bracket slash a right angle bracket."/>
          <p:cNvPicPr>
            <a:picLocks noChangeAspect="1"/>
          </p:cNvPicPr>
          <p:nvPr/>
        </p:nvPicPr>
        <p:blipFill>
          <a:blip r:embed="rId2"/>
          <a:stretch>
            <a:fillRect/>
          </a:stretch>
        </p:blipFill>
        <p:spPr>
          <a:xfrm>
            <a:off x="515487" y="2653726"/>
            <a:ext cx="8113026" cy="629084"/>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a:latin typeface="Times New Roman" panose="02020603050405020304" pitchFamily="18" charset="0"/>
                <a:ea typeface="+mj-ea"/>
                <a:cs typeface="+mj-cs"/>
              </a:rPr>
              <a:t>H</a:t>
            </a:r>
            <a:r>
              <a:rPr lang="en-US" sz="100" kern="1200" spc="-50" dirty="0">
                <a:latin typeface="Times New Roman" panose="02020603050405020304" pitchFamily="18" charset="0"/>
                <a:ea typeface="+mj-ea"/>
                <a:cs typeface="+mj-cs"/>
              </a:rPr>
              <a:t> </a:t>
            </a:r>
            <a:r>
              <a:rPr lang="en-US" kern="1200" spc="-50" dirty="0">
                <a:latin typeface="Times New Roman" panose="02020603050405020304" pitchFamily="18" charset="0"/>
                <a:ea typeface="+mj-ea"/>
                <a:cs typeface="+mj-cs"/>
              </a:rPr>
              <a:t>T</a:t>
            </a:r>
            <a:r>
              <a:rPr lang="en-US" sz="100" kern="1200" spc="-50" dirty="0">
                <a:latin typeface="Times New Roman" panose="02020603050405020304" pitchFamily="18" charset="0"/>
                <a:ea typeface="+mj-ea"/>
                <a:cs typeface="+mj-cs"/>
              </a:rPr>
              <a:t> </a:t>
            </a:r>
            <a:r>
              <a:rPr lang="en-US" kern="1200" spc="-50" dirty="0">
                <a:latin typeface="Times New Roman" panose="02020603050405020304" pitchFamily="18" charset="0"/>
                <a:ea typeface="+mj-ea"/>
                <a:cs typeface="+mj-cs"/>
              </a:rPr>
              <a:t>M</a:t>
            </a:r>
            <a:r>
              <a:rPr lang="en-US" sz="100" kern="1200" spc="-50" dirty="0">
                <a:latin typeface="Times New Roman" panose="02020603050405020304" pitchFamily="18" charset="0"/>
                <a:ea typeface="+mj-ea"/>
                <a:cs typeface="+mj-cs"/>
              </a:rPr>
              <a:t> </a:t>
            </a:r>
            <a:r>
              <a:rPr lang="en-US" kern="1200" spc="-50" dirty="0">
                <a:latin typeface="Times New Roman" panose="02020603050405020304" pitchFamily="18" charset="0"/>
                <a:ea typeface="+mj-ea"/>
                <a:cs typeface="+mj-cs"/>
              </a:rPr>
              <a:t>L</a:t>
            </a:r>
            <a:r>
              <a:rPr lang="en-US" sz="100" kern="1200" spc="-50" dirty="0">
                <a:latin typeface="Times New Roman" panose="02020603050405020304" pitchFamily="18" charset="0"/>
                <a:ea typeface="+mj-ea"/>
                <a:cs typeface="+mj-cs"/>
              </a:rPr>
              <a:t> </a:t>
            </a:r>
            <a:r>
              <a:rPr lang="en-US" kern="1200" spc="-50" dirty="0">
                <a:latin typeface="Times New Roman" panose="02020603050405020304" pitchFamily="18" charset="0"/>
                <a:ea typeface="+mj-ea"/>
                <a:cs typeface="+mj-cs"/>
              </a:rPr>
              <a:t>5 Block Anchor</a:t>
            </a:r>
          </a:p>
        </p:txBody>
      </p:sp>
      <p:sp>
        <p:nvSpPr>
          <p:cNvPr id="3" name="Text Placeholder 2"/>
          <p:cNvSpPr>
            <a:spLocks noGrp="1"/>
          </p:cNvSpPr>
          <p:nvPr>
            <p:ph type="body" idx="1"/>
          </p:nvPr>
        </p:nvSpPr>
        <p:spPr>
          <a:xfrm>
            <a:off x="457200" y="1600200"/>
            <a:ext cx="8229600" cy="553968"/>
          </a:xfrm>
        </p:spPr>
        <p:txBody>
          <a:bodyPr>
            <a:spAutoFit/>
          </a:bodyPr>
          <a:lstStyle/>
          <a:p>
            <a:pPr marL="0" indent="0" eaLnBrk="1" fontAlgn="auto" hangingPunct="1">
              <a:buNone/>
              <a:defRPr/>
            </a:pPr>
            <a:r>
              <a:rPr lang="en-US" sz="2400" kern="1200" dirty="0">
                <a:solidFill>
                  <a:srgbClr val="000000"/>
                </a:solidFill>
                <a:latin typeface="Arial (Body)"/>
                <a:ea typeface="+mn-ea"/>
                <a:cs typeface="+mn-cs"/>
              </a:rPr>
              <a:t>Configure block display elements within a hyperlink</a:t>
            </a:r>
          </a:p>
        </p:txBody>
      </p:sp>
      <p:pic>
        <p:nvPicPr>
          <p:cNvPr id="5" name="Picture 4" descr="Computer code has 4 lines. the lines read as follows. line 1. left angle bracket a, h r e f equals double quote h t t p colon slash slash w w w period w 3 period o r g slash t r slash h t m l hyphen mark up double quote right angle bracket. line 2. left angle bracket h 1 right angle bracket. h t m l 5 reference left angle bracket slash h 1 right angle bracket. line 3. left angle bracket p right angle bracket. bookmark this site for a handy H T M L 5 reference period left angle bracket slash p right angle bracket. line 4. left angle bracket slash a right angle bracket."/>
          <p:cNvPicPr>
            <a:picLocks noChangeAspect="1"/>
          </p:cNvPicPr>
          <p:nvPr/>
        </p:nvPicPr>
        <p:blipFill>
          <a:blip r:embed="rId2"/>
          <a:stretch>
            <a:fillRect/>
          </a:stretch>
        </p:blipFill>
        <p:spPr>
          <a:xfrm>
            <a:off x="548252" y="2259770"/>
            <a:ext cx="7281105" cy="2179425"/>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txBox="1">
            <a:spLocks noGrp="1"/>
          </p:cNvSpPr>
          <p:nvPr>
            <p:ph type="title"/>
          </p:nvPr>
        </p:nvSpPr>
        <p:spPr>
          <a:xfrm>
            <a:off x="457200" y="605007"/>
            <a:ext cx="8229600" cy="707856"/>
          </a:xfrm>
        </p:spPr>
        <p:txBody>
          <a:bodyPr>
            <a:spAutoFit/>
          </a:bodyPr>
          <a:lstStyle/>
          <a:p>
            <a:pPr eaLnBrk="1" hangingPunct="1">
              <a:spcBef>
                <a:spcPct val="0"/>
              </a:spcBef>
            </a:pPr>
            <a:r>
              <a:rPr lang="en-US" sz="3400" b="1" dirty="0">
                <a:solidFill>
                  <a:schemeClr val="tx2"/>
                </a:solidFill>
                <a:latin typeface="Times New Roman" panose="02020603050405020304" pitchFamily="18" charset="0"/>
                <a:cs typeface="Times New Roman" panose="02020603050405020304" pitchFamily="18" charset="0"/>
              </a:rPr>
              <a:t>Telephone &amp; Text Message Hyperlinks</a:t>
            </a:r>
            <a:endParaRPr lang="en-US" altLang="en-US" sz="3400" b="1" dirty="0">
              <a:solidFill>
                <a:schemeClr val="tx2"/>
              </a:solidFill>
              <a:latin typeface="Times New Roman" panose="02020603050405020304" pitchFamily="18" charset="0"/>
              <a:cs typeface="Times New Roman" panose="02020603050405020304" pitchFamily="18" charset="0"/>
              <a:sym typeface="Times New Roman" panose="02020603050405020304" pitchFamily="18" charset="0"/>
            </a:endParaRPr>
          </a:p>
        </p:txBody>
      </p:sp>
      <p:sp>
        <p:nvSpPr>
          <p:cNvPr id="3" name="Text Placeholder 2"/>
          <p:cNvSpPr>
            <a:spLocks noGrp="1"/>
          </p:cNvSpPr>
          <p:nvPr>
            <p:ph idx="1"/>
          </p:nvPr>
        </p:nvSpPr>
        <p:spPr>
          <a:xfrm>
            <a:off x="457200" y="1600200"/>
            <a:ext cx="8229600" cy="553968"/>
          </a:xfrm>
        </p:spPr>
        <p:txBody>
          <a:bodyPr>
            <a:spAutoFit/>
          </a:bodyPr>
          <a:lstStyle/>
          <a:p>
            <a:pPr marL="0" indent="0" eaLnBrk="1" fontAlgn="auto" hangingPunct="1">
              <a:buNone/>
              <a:tabLst/>
              <a:defRPr/>
            </a:pPr>
            <a:r>
              <a:rPr lang="en-US" sz="2400" kern="1200" dirty="0">
                <a:solidFill>
                  <a:schemeClr val="tx1"/>
                </a:solidFill>
                <a:latin typeface="Arial (Body)"/>
                <a:ea typeface="+mn-ea"/>
                <a:cs typeface="Times New Roman" pitchFamily="18" charset="0"/>
              </a:rPr>
              <a:t>Telephone Scheme</a:t>
            </a:r>
          </a:p>
        </p:txBody>
      </p:sp>
      <p:pic>
        <p:nvPicPr>
          <p:cNvPr id="9" name="Picture 8" descr="Computer code reads as, left angle bracket a, h r e f equals double quote t e l colon 8 8 8 hyphen 5 5 5 hyphen 5555 double quote right angle bracket call 8 8 8 hyphen 5 5 5 hyphen 5 5 5 5 left angle bracket slash a right angle bracket."/>
          <p:cNvPicPr>
            <a:picLocks noChangeAspect="1"/>
          </p:cNvPicPr>
          <p:nvPr/>
        </p:nvPicPr>
        <p:blipFill>
          <a:blip r:embed="rId2"/>
          <a:stretch>
            <a:fillRect/>
          </a:stretch>
        </p:blipFill>
        <p:spPr>
          <a:xfrm>
            <a:off x="457200" y="2090954"/>
            <a:ext cx="7388992" cy="701101"/>
          </a:xfrm>
          <a:prstGeom prst="rect">
            <a:avLst/>
          </a:prstGeom>
        </p:spPr>
      </p:pic>
      <p:sp>
        <p:nvSpPr>
          <p:cNvPr id="6" name="Content Placeholder 5"/>
          <p:cNvSpPr>
            <a:spLocks noGrp="1"/>
          </p:cNvSpPr>
          <p:nvPr>
            <p:ph idx="13"/>
          </p:nvPr>
        </p:nvSpPr>
        <p:spPr>
          <a:xfrm>
            <a:off x="457200" y="2749457"/>
            <a:ext cx="8229600" cy="908992"/>
          </a:xfrm>
        </p:spPr>
        <p:txBody>
          <a:bodyPr/>
          <a:lstStyle/>
          <a:p>
            <a:pPr marL="0" indent="0"/>
            <a:r>
              <a:rPr lang="en-US" sz="2400" b="1" dirty="0">
                <a:solidFill>
                  <a:schemeClr val="tx1"/>
                </a:solidFill>
                <a:latin typeface="+mn-lt"/>
                <a:cs typeface="Times New Roman" pitchFamily="18" charset="0"/>
              </a:rPr>
              <a:t>Many mobile browsers will initiate a phone call when the hyperlink is clicked.</a:t>
            </a:r>
          </a:p>
        </p:txBody>
      </p:sp>
      <p:sp>
        <p:nvSpPr>
          <p:cNvPr id="7" name="Content Placeholder 6"/>
          <p:cNvSpPr>
            <a:spLocks noGrp="1"/>
          </p:cNvSpPr>
          <p:nvPr>
            <p:ph idx="14"/>
          </p:nvPr>
        </p:nvSpPr>
        <p:spPr>
          <a:xfrm>
            <a:off x="457200" y="3709725"/>
            <a:ext cx="8229600" cy="440785"/>
          </a:xfrm>
        </p:spPr>
        <p:txBody>
          <a:bodyPr/>
          <a:lstStyle/>
          <a:p>
            <a:r>
              <a:rPr lang="en-US" sz="2400" dirty="0">
                <a:solidFill>
                  <a:schemeClr val="tx1"/>
                </a:solidFill>
                <a:latin typeface="+mn-lt"/>
                <a:cs typeface="Times New Roman" pitchFamily="18" charset="0"/>
              </a:rPr>
              <a:t>S</a:t>
            </a:r>
            <a:r>
              <a:rPr lang="en-US" sz="100" dirty="0">
                <a:solidFill>
                  <a:schemeClr val="tx1"/>
                </a:solidFill>
                <a:latin typeface="+mn-lt"/>
                <a:cs typeface="Times New Roman" pitchFamily="18" charset="0"/>
              </a:rPr>
              <a:t> </a:t>
            </a:r>
            <a:r>
              <a:rPr lang="en-US" sz="2400" dirty="0">
                <a:solidFill>
                  <a:schemeClr val="tx1"/>
                </a:solidFill>
                <a:latin typeface="+mn-lt"/>
                <a:cs typeface="Times New Roman" pitchFamily="18" charset="0"/>
              </a:rPr>
              <a:t>M</a:t>
            </a:r>
            <a:r>
              <a:rPr lang="en-US" sz="100" dirty="0">
                <a:solidFill>
                  <a:schemeClr val="tx1"/>
                </a:solidFill>
                <a:latin typeface="+mn-lt"/>
                <a:cs typeface="Times New Roman" pitchFamily="18" charset="0"/>
              </a:rPr>
              <a:t> </a:t>
            </a:r>
            <a:r>
              <a:rPr lang="en-US" sz="2400" dirty="0">
                <a:solidFill>
                  <a:schemeClr val="tx1"/>
                </a:solidFill>
                <a:latin typeface="+mn-lt"/>
                <a:cs typeface="Times New Roman" pitchFamily="18" charset="0"/>
              </a:rPr>
              <a:t>S Scheme</a:t>
            </a:r>
          </a:p>
        </p:txBody>
      </p:sp>
      <p:pic>
        <p:nvPicPr>
          <p:cNvPr id="10" name="Picture 9" descr="Computer code reads, left angle bracket a h r e f equals double quote s m s colon 8 8 8 hyphen 5 5 5 hyphen 5 5 5 5 double quote right angle bracket. text 8 8 8 hyphen 5 5 5 hyphen 5 5 5 5 left angle bracket slash a right angle bracket."/>
          <p:cNvPicPr>
            <a:picLocks noChangeAspect="1"/>
          </p:cNvPicPr>
          <p:nvPr/>
        </p:nvPicPr>
        <p:blipFill>
          <a:blip r:embed="rId3"/>
          <a:stretch>
            <a:fillRect/>
          </a:stretch>
        </p:blipFill>
        <p:spPr>
          <a:xfrm>
            <a:off x="457200" y="4260415"/>
            <a:ext cx="7596274" cy="701101"/>
          </a:xfrm>
          <a:prstGeom prst="rect">
            <a:avLst/>
          </a:prstGeom>
        </p:spPr>
      </p:pic>
      <p:sp>
        <p:nvSpPr>
          <p:cNvPr id="8" name="Content Placeholder 7"/>
          <p:cNvSpPr>
            <a:spLocks noGrp="1"/>
          </p:cNvSpPr>
          <p:nvPr>
            <p:ph idx="15"/>
          </p:nvPr>
        </p:nvSpPr>
        <p:spPr>
          <a:xfrm>
            <a:off x="457200" y="4933578"/>
            <a:ext cx="8229600" cy="888101"/>
          </a:xfrm>
        </p:spPr>
        <p:txBody>
          <a:bodyPr/>
          <a:lstStyle/>
          <a:p>
            <a:pPr marL="0" indent="0"/>
            <a:r>
              <a:rPr lang="en-US" sz="2400" b="1" dirty="0">
                <a:solidFill>
                  <a:schemeClr val="tx1"/>
                </a:solidFill>
                <a:latin typeface="+mn-lt"/>
                <a:cs typeface="Times New Roman" pitchFamily="18" charset="0"/>
              </a:rPr>
              <a:t>Many mobile browsers will initiate a text message to the phone number when the hyperlink is clicked.</a:t>
            </a:r>
          </a:p>
        </p:txBody>
      </p:sp>
    </p:spTree>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p:cNvSpPr txBox="1">
            <a:spLocks noGrp="1"/>
          </p:cNvSpPr>
          <p:nvPr>
            <p:ph type="title"/>
          </p:nvPr>
        </p:nvSpPr>
        <p:spPr>
          <a:xfrm>
            <a:off x="457200" y="604794"/>
            <a:ext cx="8229600" cy="707856"/>
          </a:xfrm>
        </p:spPr>
        <p:txBody>
          <a:bodyPr>
            <a:spAutoFit/>
          </a:bodyPr>
          <a:lstStyle/>
          <a:p>
            <a:pPr eaLnBrk="1" hangingPunct="1">
              <a:buClr>
                <a:srgbClr val="007FA3"/>
              </a:buClr>
              <a:buFont typeface="Times New Roman" panose="02020603050405020304" pitchFamily="18" charset="0"/>
              <a:buNone/>
            </a:pPr>
            <a:r>
              <a:rPr lang="en-US" sz="3400" dirty="0">
                <a:solidFill>
                  <a:schemeClr val="tx2"/>
                </a:solidFill>
                <a:latin typeface="Times New Roman" panose="02020603050405020304" pitchFamily="18" charset="0"/>
                <a:cs typeface="Times New Roman" panose="02020603050405020304" pitchFamily="18" charset="0"/>
              </a:rPr>
              <a:t>C</a:t>
            </a:r>
            <a:r>
              <a:rPr lang="en-US" sz="100" dirty="0">
                <a:solidFill>
                  <a:schemeClr val="tx2"/>
                </a:solidFill>
                <a:latin typeface="Times New Roman" panose="02020603050405020304" pitchFamily="18" charset="0"/>
                <a:cs typeface="Times New Roman" panose="02020603050405020304" pitchFamily="18" charset="0"/>
              </a:rPr>
              <a:t> </a:t>
            </a:r>
            <a:r>
              <a:rPr lang="en-US" sz="3400" dirty="0">
                <a:solidFill>
                  <a:schemeClr val="tx2"/>
                </a:solidFill>
                <a:latin typeface="Times New Roman" panose="02020603050405020304" pitchFamily="18" charset="0"/>
                <a:cs typeface="Times New Roman" panose="02020603050405020304" pitchFamily="18" charset="0"/>
              </a:rPr>
              <a:t>S</a:t>
            </a:r>
            <a:r>
              <a:rPr lang="en-US" sz="100" dirty="0">
                <a:solidFill>
                  <a:schemeClr val="tx2"/>
                </a:solidFill>
                <a:latin typeface="Times New Roman" panose="02020603050405020304" pitchFamily="18" charset="0"/>
                <a:cs typeface="Times New Roman" panose="02020603050405020304" pitchFamily="18" charset="0"/>
              </a:rPr>
              <a:t> </a:t>
            </a:r>
            <a:r>
              <a:rPr lang="en-US" sz="3400" dirty="0">
                <a:solidFill>
                  <a:schemeClr val="tx2"/>
                </a:solidFill>
                <a:latin typeface="Times New Roman" panose="02020603050405020304" pitchFamily="18" charset="0"/>
                <a:cs typeface="Times New Roman" panose="02020603050405020304" pitchFamily="18" charset="0"/>
              </a:rPr>
              <a:t>S Sprites</a:t>
            </a:r>
            <a:endParaRPr lang="en-US" altLang="en-US" sz="3400" b="1" dirty="0">
              <a:solidFill>
                <a:schemeClr val="tx2"/>
              </a:solidFill>
              <a:latin typeface="Times New Roman" panose="02020603050405020304" pitchFamily="18" charset="0"/>
              <a:cs typeface="Times New Roman" panose="02020603050405020304" pitchFamily="18" charset="0"/>
              <a:sym typeface="Times New Roman" panose="02020603050405020304" pitchFamily="18" charset="0"/>
            </a:endParaRPr>
          </a:p>
        </p:txBody>
      </p:sp>
      <p:sp>
        <p:nvSpPr>
          <p:cNvPr id="3" name="Content Placeholder 2"/>
          <p:cNvSpPr>
            <a:spLocks noGrp="1"/>
          </p:cNvSpPr>
          <p:nvPr>
            <p:ph type="body" idx="1"/>
          </p:nvPr>
        </p:nvSpPr>
        <p:spPr>
          <a:xfrm>
            <a:off x="457200" y="1600200"/>
            <a:ext cx="8229600" cy="1677352"/>
          </a:xfrm>
        </p:spPr>
        <p:txBody>
          <a:bodyPr>
            <a:spAutoFit/>
          </a:bodyPr>
          <a:lstStyle/>
          <a:p>
            <a:pPr marL="0" indent="0" eaLnBrk="1" hangingPunct="1">
              <a:buNone/>
              <a:defRPr/>
            </a:pPr>
            <a:r>
              <a:rPr lang="en-US" altLang="en-US" sz="2400" kern="1200" dirty="0">
                <a:latin typeface="Arial (Body)"/>
                <a:ea typeface="+mn-ea"/>
                <a:cs typeface="+mn-cs"/>
                <a:sym typeface="Arial"/>
              </a:rPr>
              <a:t>Sprite</a:t>
            </a:r>
          </a:p>
          <a:p>
            <a:pPr marL="256032" indent="-256032" eaLnBrk="1" hangingPunct="1">
              <a:defRPr/>
            </a:pPr>
            <a:r>
              <a:rPr lang="en-US" altLang="en-US" sz="2400" kern="1200" dirty="0">
                <a:latin typeface="Arial (Body)"/>
                <a:ea typeface="+mn-ea"/>
                <a:cs typeface="+mn-cs"/>
                <a:sym typeface="Arial"/>
              </a:rPr>
              <a:t>an image file that contains multiple small graphics</a:t>
            </a:r>
          </a:p>
          <a:p>
            <a:pPr marL="256032" indent="-256032" eaLnBrk="1" hangingPunct="1">
              <a:defRPr/>
            </a:pPr>
            <a:r>
              <a:rPr lang="en-US" altLang="en-US" sz="2400" kern="1200" dirty="0">
                <a:latin typeface="Arial (Body)"/>
                <a:ea typeface="+mn-ea"/>
                <a:cs typeface="+mn-cs"/>
                <a:sym typeface="Arial"/>
              </a:rPr>
              <a:t>advantage: saves download time</a:t>
            </a:r>
          </a:p>
        </p:txBody>
      </p:sp>
      <p:pic>
        <p:nvPicPr>
          <p:cNvPr id="7" name="Picture 2" descr="The first image in the sprite, a lighthouse, begins at the top of the image. The second image in the sprite, a darker version of the lighthouse, begins 100 pixels down from the top. A checkerboard background between the lighthouses indicates a transparent image."/>
          <p:cNvPicPr>
            <a:picLocks noChangeAspect="1" noChangeArrowheads="1"/>
          </p:cNvPicPr>
          <p:nvPr/>
        </p:nvPicPr>
        <p:blipFill>
          <a:blip r:embed="rId2"/>
          <a:srcRect/>
          <a:stretch>
            <a:fillRect/>
          </a:stretch>
        </p:blipFill>
        <p:spPr bwMode="auto">
          <a:xfrm>
            <a:off x="624351" y="3565102"/>
            <a:ext cx="3657600" cy="2438400"/>
          </a:xfrm>
          <a:prstGeom prst="rect">
            <a:avLst/>
          </a:prstGeom>
          <a:noFill/>
          <a:ln>
            <a:no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3" descr="The buttons in the navigation area have gray text on light blue backgrounds, and the lighthouse sprite. When the mouse pointer hovers over a button, the button’s text and background colors switch, and the darker version of the lighthouse is shown."/>
          <p:cNvPicPr>
            <a:picLocks noChangeAspect="1" noChangeArrowheads="1"/>
          </p:cNvPicPr>
          <p:nvPr/>
        </p:nvPicPr>
        <p:blipFill>
          <a:blip r:embed="rId3"/>
          <a:srcRect/>
          <a:stretch>
            <a:fillRect/>
          </a:stretch>
        </p:blipFill>
        <p:spPr bwMode="auto">
          <a:xfrm>
            <a:off x="4527962" y="3565102"/>
            <a:ext cx="4070350" cy="2438400"/>
          </a:xfrm>
          <a:prstGeom prst="rect">
            <a:avLst/>
          </a:prstGeom>
          <a:noFill/>
          <a:ln>
            <a:no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theme/theme1.xml><?xml version="1.0" encoding="utf-8"?>
<a:theme xmlns:a="http://schemas.openxmlformats.org/drawingml/2006/main" name="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11527</TotalTime>
  <Words>1400</Words>
  <Application>Microsoft Macintosh PowerPoint</Application>
  <PresentationFormat>On-screen Show (4:3)</PresentationFormat>
  <Paragraphs>186</Paragraphs>
  <Slides>35</Slides>
  <Notes>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35</vt:i4>
      </vt:variant>
    </vt:vector>
  </HeadingPairs>
  <TitlesOfParts>
    <vt:vector size="44" baseType="lpstr">
      <vt:lpstr>Arial</vt:lpstr>
      <vt:lpstr>Arial (Body)</vt:lpstr>
      <vt:lpstr>Gill Sans MT</vt:lpstr>
      <vt:lpstr>Noto Sans Symbols</vt:lpstr>
      <vt:lpstr>Times New Roman</vt:lpstr>
      <vt:lpstr>Verdana</vt:lpstr>
      <vt:lpstr>Wingdings 3</vt:lpstr>
      <vt:lpstr>508 Lecture</vt:lpstr>
      <vt:lpstr>1_508 Lecture</vt:lpstr>
      <vt:lpstr>Web Development &amp; Design Foundations with H T M L 5</vt:lpstr>
      <vt:lpstr>Learning Objectives (1 of 2)</vt:lpstr>
      <vt:lpstr>Learning Objectives (2 of 2)</vt:lpstr>
      <vt:lpstr>More on Relative Linking</vt:lpstr>
      <vt:lpstr>H T M L Linking to Fragment Identifiers</vt:lpstr>
      <vt:lpstr>Opening a Link in a New Browser Window</vt:lpstr>
      <vt:lpstr>H T M L 5 Block Anchor</vt:lpstr>
      <vt:lpstr>Telephone &amp; Text Message Hyperlinks</vt:lpstr>
      <vt:lpstr>C S S Sprites</vt:lpstr>
      <vt:lpstr>Checkpoint 7.1</vt:lpstr>
      <vt:lpstr>Three Column Page Layout</vt:lpstr>
      <vt:lpstr>Three Column Layout</vt:lpstr>
      <vt:lpstr>C S S Styling for Print</vt:lpstr>
      <vt:lpstr>Print Styling Best Practices</vt:lpstr>
      <vt:lpstr>Mobile Web Limitations</vt:lpstr>
      <vt:lpstr>Mobile Web Design Best Practices</vt:lpstr>
      <vt:lpstr>Optimize Layout for Mobile Use</vt:lpstr>
      <vt:lpstr>Optimize Navigation for Mobile Use</vt:lpstr>
      <vt:lpstr>Optimize Graphics for Mobile Use</vt:lpstr>
      <vt:lpstr>Optimize Text for Mobile Use</vt:lpstr>
      <vt:lpstr>Viewport Meta Tag</vt:lpstr>
      <vt:lpstr>C S S3 Media Queries</vt:lpstr>
      <vt:lpstr>Flexible Images</vt:lpstr>
      <vt:lpstr>Responsive Images H T M L 5.1 Picture Element</vt:lpstr>
      <vt:lpstr>Responsive Images H T M L 5.1 Sizes &amp; Srcset Attributes</vt:lpstr>
      <vt:lpstr>Testing Mobile Display Options</vt:lpstr>
      <vt:lpstr>C S S Flexible Box Layout Module</vt:lpstr>
      <vt:lpstr>Using Flexbox (1 of 2)</vt:lpstr>
      <vt:lpstr>Using Flexbox (2 of 2)</vt:lpstr>
      <vt:lpstr>C S S Grid Layout Module</vt:lpstr>
      <vt:lpstr>Using Grid</vt:lpstr>
      <vt:lpstr>C S S Debugging Tips</vt:lpstr>
      <vt:lpstr>Checkpoint 7.2</vt:lpstr>
      <vt:lpstr>Summary</vt:lpstr>
      <vt:lpstr>Copyright</vt:lpstr>
    </vt:vector>
  </TitlesOfParts>
  <Company>SPi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Development and Design Foundations with H T M L 5, Ninth Edition</dc:title>
  <dc:subject>Computer Science</dc:subject>
  <dc:creator>Felke-Morris</dc:creator>
  <cp:keywords>Web Development and Design Foundations</cp:keywords>
  <cp:lastModifiedBy>Microsoft Office User</cp:lastModifiedBy>
  <cp:revision>1139</cp:revision>
  <dcterms:modified xsi:type="dcterms:W3CDTF">2020-10-22T20:57:10Z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682739</vt:lpwstr>
  </property>
  <property fmtid="{D5CDD505-2E9C-101B-9397-08002B2CF9AE}" pid="3" name="Offisync_ServerID">
    <vt:lpwstr>7e960520-0e88-4f05-9fa0-24079b61e486</vt:lpwstr>
  </property>
  <property fmtid="{D5CDD505-2E9C-101B-9397-08002B2CF9AE}" pid="4" name="Offisync_UpdateToken">
    <vt:lpwstr>2</vt:lpwstr>
  </property>
  <property fmtid="{D5CDD505-2E9C-101B-9397-08002B2CF9AE}" pid="5" name="Jive_VersionGuid">
    <vt:lpwstr>2e874262-9747-49d3-bf1e-677aeb587663</vt:lpwstr>
  </property>
  <property fmtid="{D5CDD505-2E9C-101B-9397-08002B2CF9AE}" pid="6" name="Offisync_ProviderInitializationData">
    <vt:lpwstr>https://neo.pearson.com</vt:lpwstr>
  </property>
  <property fmtid="{D5CDD505-2E9C-101B-9397-08002B2CF9AE}" pid="7" name="Jive_LatestUserAccountName">
    <vt:lpwstr>joel</vt:lpwstr>
  </property>
</Properties>
</file>